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ink/ink21.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6" r:id="rId2"/>
    <p:sldId id="1024" r:id="rId3"/>
    <p:sldId id="1044" r:id="rId4"/>
    <p:sldId id="1045" r:id="rId5"/>
    <p:sldId id="1046" r:id="rId6"/>
    <p:sldId id="1049" r:id="rId7"/>
    <p:sldId id="1050" r:id="rId8"/>
    <p:sldId id="1047" r:id="rId9"/>
    <p:sldId id="1048" r:id="rId10"/>
    <p:sldId id="351" r:id="rId11"/>
    <p:sldId id="352" r:id="rId12"/>
    <p:sldId id="353" r:id="rId13"/>
    <p:sldId id="355" r:id="rId14"/>
    <p:sldId id="356" r:id="rId15"/>
    <p:sldId id="1009" r:id="rId16"/>
    <p:sldId id="359" r:id="rId17"/>
    <p:sldId id="630" r:id="rId18"/>
    <p:sldId id="631" r:id="rId19"/>
    <p:sldId id="360" r:id="rId20"/>
    <p:sldId id="1051" r:id="rId21"/>
    <p:sldId id="280" r:id="rId22"/>
    <p:sldId id="287"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5033" autoAdjust="0"/>
  </p:normalViewPr>
  <p:slideViewPr>
    <p:cSldViewPr>
      <p:cViewPr varScale="1">
        <p:scale>
          <a:sx n="110" d="100"/>
          <a:sy n="110" d="100"/>
        </p:scale>
        <p:origin x="21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14525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6097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4416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573061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80776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6322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188546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2411965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1/31/2024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1/31/2024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1/31/2024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1/31/2024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elp.sap.com/docs/SAP_HANA_PLATFORM/de2486ee947e43e684d39702027f8a94/28f2d64d4fab4e789ee0070be418419d.html" TargetMode="External"/><Relationship Id="rId4" Type="http://schemas.openxmlformats.org/officeDocument/2006/relationships/hyperlink" Target="https://help.sap.com/docs/SAP_HANA_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customXml" Target="../ink/ink16.xml"/><Relationship Id="rId4" Type="http://schemas.openxmlformats.org/officeDocument/2006/relationships/image" Target="../media/image1111.png"/></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9.xml"/><Relationship Id="rId5" Type="http://schemas.openxmlformats.org/officeDocument/2006/relationships/customXml" Target="../ink/ink18.xml"/><Relationship Id="rId4" Type="http://schemas.openxmlformats.org/officeDocument/2006/relationships/image" Target="../media/image1111.png"/></Relationships>
</file>

<file path=ppt/slides/_rels/slide19.xml.rels><?xml version="1.0" encoding="UTF-8" standalone="yes"?>
<Relationships xmlns="http://schemas.openxmlformats.org/package/2006/relationships"><Relationship Id="rId8" Type="http://schemas.openxmlformats.org/officeDocument/2006/relationships/hyperlink" Target="https://youtu.be/r2LsDROiJ90?list=PLcxqFaocb9WLtnq-rpXbRy5hnKECxr95G" TargetMode="External"/><Relationship Id="rId3" Type="http://schemas.openxmlformats.org/officeDocument/2006/relationships/image" Target="../media/image15.png"/><Relationship Id="rId7" Type="http://schemas.openxmlformats.org/officeDocument/2006/relationships/hyperlink" Target="https://youtu.be/Tm1RFOt0KMY?list=PLcxqFaocb9WLtnq-rpXbRy5hnKECxr95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youtu.be/hbtnWi032Z8" TargetMode="External"/><Relationship Id="rId11" Type="http://schemas.openxmlformats.org/officeDocument/2006/relationships/hyperlink" Target="https://youtu.be/KLgTI1J5d3E" TargetMode="External"/><Relationship Id="rId5" Type="http://schemas.openxmlformats.org/officeDocument/2006/relationships/hyperlink" Target="https://www.youtube.com/watch?v=fpXoTqHLeSo&amp;list=PLcxqFaocb9WLtnq-rpXbRy5hnKECxr95G&amp;index=70" TargetMode="External"/><Relationship Id="rId10" Type="http://schemas.openxmlformats.org/officeDocument/2006/relationships/hyperlink" Target="https://youtu.be/1JkX-XuSeVE?list=PLcxqFaocb9WLtnq-rpXbRy5hnKECxr95G" TargetMode="External"/><Relationship Id="rId4" Type="http://schemas.openxmlformats.org/officeDocument/2006/relationships/hyperlink" Target="https://www.youtube.com/watch?v=h09XRxhpNXI&amp;list=PLcxqFaocb9WLtnq-rpXbRy5hnKECxr95G&amp;index=69" TargetMode="External"/><Relationship Id="rId9" Type="http://schemas.openxmlformats.org/officeDocument/2006/relationships/hyperlink" Target="https://youtu.be/dIMPMNlT7jQ?list=PLcxqFaocb9WLtnq-rpXbRy5hnKECxr95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1.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4.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customXml" Target="../ink/ink8.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customXml" Target="../ink/ink9.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customXml" Target="../ink/ink10.xml"/><Relationship Id="rId10" Type="http://schemas.openxmlformats.org/officeDocument/2006/relationships/image" Target="../media/image12.png"/><Relationship Id="rId4" Type="http://schemas.openxmlformats.org/officeDocument/2006/relationships/image" Target="../media/image110.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2.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4.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693319"/>
          </a:xfrm>
          <a:prstGeom prst="rect">
            <a:avLst/>
          </a:prstGeom>
          <a:noFill/>
        </p:spPr>
        <p:txBody>
          <a:bodyPr wrap="square" rtlCol="0">
            <a:spAutoFit/>
          </a:bodyPr>
          <a:lstStyle/>
          <a:p>
            <a:r>
              <a:rPr lang="en-US" sz="1800" dirty="0"/>
              <a:t>SQL Script is a collection of extensions to SQL (DML, SQL, DCL) in HANA. It is DB programming language. It adds procedural capabilities (programming – if, loop, else, conditions, logical, mathematical) to the SQL.</a:t>
            </a:r>
          </a:p>
          <a:p>
            <a:r>
              <a:rPr lang="en-US" sz="1800" dirty="0"/>
              <a:t>It allows developers to write Data intensive logic (like ABAP) inside HANA DB directly so achieve best in class performance from HANA. This is the perfect the ultimate way to achieve code-to-data paradigm.</a:t>
            </a:r>
          </a:p>
          <a:p>
            <a:endParaRPr lang="en-US" sz="1800" dirty="0"/>
          </a:p>
          <a:p>
            <a:r>
              <a:rPr lang="en-US" sz="1800" dirty="0"/>
              <a:t>When to use?</a:t>
            </a:r>
          </a:p>
          <a:p>
            <a:r>
              <a:rPr lang="en-US" sz="1800" dirty="0"/>
              <a:t>When we have no other way to improve performance of our scenario, we will use SQL Script.</a:t>
            </a:r>
          </a:p>
          <a:p>
            <a:endParaRPr lang="en-IN" sz="1800" dirty="0"/>
          </a:p>
          <a:p>
            <a:endParaRPr lang="en-IN" sz="1800" dirty="0"/>
          </a:p>
          <a:p>
            <a:r>
              <a:rPr lang="en-US" sz="1800" dirty="0">
                <a:hlinkClick r:id="rId4"/>
              </a:rPr>
              <a:t>https://help.sap.com/docs/SAP_HANA_PLATFORM</a:t>
            </a:r>
            <a:endParaRPr lang="en-IN" sz="1800" dirty="0"/>
          </a:p>
          <a:p>
            <a:r>
              <a:rPr lang="en-US" sz="1800" dirty="0">
                <a:hlinkClick r:id="rId5"/>
              </a:rPr>
              <a:t>https://help.sap.com/docs/SAP_HANA_PLATFORM/de2486ee947e43e684d39702027f8a94/28f2d64d4fab4e789ee0070be418419d.html</a:t>
            </a:r>
            <a:endParaRPr lang="en-IN" sz="1800" dirty="0"/>
          </a:p>
          <a:p>
            <a:endParaRPr lang="en-US" sz="1800" dirty="0"/>
          </a:p>
        </p:txBody>
      </p:sp>
    </p:spTree>
    <p:extLst>
      <p:ext uri="{BB962C8B-B14F-4D97-AF65-F5344CB8AC3E}">
        <p14:creationId xmlns:p14="http://schemas.microsoft.com/office/powerpoint/2010/main" val="436321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4968552" cy="478800"/>
          </a:xfrm>
        </p:spPr>
        <p:txBody>
          <a:bodyPr/>
          <a:lstStyle/>
          <a:p>
            <a:r>
              <a:rPr lang="en-US" sz="3200" b="1" i="0" dirty="0">
                <a:solidFill>
                  <a:srgbClr val="000000"/>
                </a:solidFill>
                <a:effectLst/>
                <a:latin typeface="Cooper Black" panose="0208090404030B020404" pitchFamily="18" charset="0"/>
              </a:rPr>
              <a:t>Types of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6378E8CE-5A7D-162D-105D-1BFBBA0ABEF5}"/>
              </a:ext>
            </a:extLst>
          </p:cNvPr>
          <p:cNvSpPr/>
          <p:nvPr/>
        </p:nvSpPr>
        <p:spPr>
          <a:xfrm>
            <a:off x="4366220" y="836712"/>
            <a:ext cx="295232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Statements</a:t>
            </a:r>
          </a:p>
        </p:txBody>
      </p:sp>
      <p:sp>
        <p:nvSpPr>
          <p:cNvPr id="5" name="Rectangle 4">
            <a:extLst>
              <a:ext uri="{FF2B5EF4-FFF2-40B4-BE49-F238E27FC236}">
                <a16:creationId xmlns:a16="http://schemas.microsoft.com/office/drawing/2014/main" id="{17411846-638D-75F9-A023-6F76BD7A1EF8}"/>
              </a:ext>
            </a:extLst>
          </p:cNvPr>
          <p:cNvSpPr/>
          <p:nvPr/>
        </p:nvSpPr>
        <p:spPr>
          <a:xfrm>
            <a:off x="7658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Flow graph</a:t>
            </a:r>
          </a:p>
          <a:p>
            <a:pPr algn="ctr"/>
            <a:r>
              <a:rPr lang="en-US" dirty="0"/>
              <a:t>Declarative Logic</a:t>
            </a:r>
          </a:p>
        </p:txBody>
      </p:sp>
      <p:sp>
        <p:nvSpPr>
          <p:cNvPr id="6" name="Rectangle 5">
            <a:extLst>
              <a:ext uri="{FF2B5EF4-FFF2-40B4-BE49-F238E27FC236}">
                <a16:creationId xmlns:a16="http://schemas.microsoft.com/office/drawing/2014/main" id="{1C1BE269-A711-F574-394B-DB067136C5A6}"/>
              </a:ext>
            </a:extLst>
          </p:cNvPr>
          <p:cNvSpPr/>
          <p:nvPr/>
        </p:nvSpPr>
        <p:spPr>
          <a:xfrm>
            <a:off x="79666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 Logic</a:t>
            </a:r>
          </a:p>
          <a:p>
            <a:pPr algn="ctr"/>
            <a:r>
              <a:rPr lang="en-US" dirty="0"/>
              <a:t>Orchestration logic</a:t>
            </a:r>
          </a:p>
        </p:txBody>
      </p:sp>
      <p:cxnSp>
        <p:nvCxnSpPr>
          <p:cNvPr id="8" name="Connector: Elbow 7">
            <a:extLst>
              <a:ext uri="{FF2B5EF4-FFF2-40B4-BE49-F238E27FC236}">
                <a16:creationId xmlns:a16="http://schemas.microsoft.com/office/drawing/2014/main" id="{48643286-D899-7A87-40D1-710A4A43BCC4}"/>
              </a:ext>
            </a:extLst>
          </p:cNvPr>
          <p:cNvCxnSpPr>
            <a:stCxn id="2" idx="2"/>
            <a:endCxn id="5" idx="0"/>
          </p:cNvCxnSpPr>
          <p:nvPr/>
        </p:nvCxnSpPr>
        <p:spPr>
          <a:xfrm rot="5400000">
            <a:off x="3898168" y="-99392"/>
            <a:ext cx="360040"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5A7FF1-9C06-A255-D8F5-FC2C8D1093C3}"/>
              </a:ext>
            </a:extLst>
          </p:cNvPr>
          <p:cNvCxnSpPr>
            <a:stCxn id="2" idx="2"/>
            <a:endCxn id="6" idx="0"/>
          </p:cNvCxnSpPr>
          <p:nvPr/>
        </p:nvCxnSpPr>
        <p:spPr>
          <a:xfrm rot="16200000" flipH="1">
            <a:off x="7498568" y="-171400"/>
            <a:ext cx="360040" cy="3672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061033-6E67-7D0F-58BD-63C66E34F1D0}"/>
              </a:ext>
            </a:extLst>
          </p:cNvPr>
          <p:cNvSpPr txBox="1"/>
          <p:nvPr/>
        </p:nvSpPr>
        <p:spPr>
          <a:xfrm>
            <a:off x="333772" y="2852936"/>
            <a:ext cx="4320480"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Gets converted to a data flow by </a:t>
            </a:r>
            <a:r>
              <a:rPr lang="en-US" sz="1800" dirty="0" err="1"/>
              <a:t>hana</a:t>
            </a:r>
            <a:endParaRPr lang="en-US" sz="1800" dirty="0"/>
          </a:p>
          <a:p>
            <a:pPr marL="285750" indent="-285750">
              <a:buFont typeface="Arial" panose="020B0604020202020204" pitchFamily="34" charset="0"/>
              <a:buChar char="•"/>
            </a:pPr>
            <a:r>
              <a:rPr lang="en-US" sz="1800" dirty="0"/>
              <a:t>There is a strong chance of this type of logic being processed by HANA in parallel</a:t>
            </a:r>
          </a:p>
        </p:txBody>
      </p:sp>
    </p:spTree>
    <p:extLst>
      <p:ext uri="{BB962C8B-B14F-4D97-AF65-F5344CB8AC3E}">
        <p14:creationId xmlns:p14="http://schemas.microsoft.com/office/powerpoint/2010/main" val="32527665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Data Flow Graph</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4678204"/>
          </a:xfrm>
          <a:prstGeom prst="rect">
            <a:avLst/>
          </a:prstGeom>
          <a:noFill/>
        </p:spPr>
        <p:txBody>
          <a:bodyPr wrap="square" rtlCol="0">
            <a:spAutoFit/>
          </a:bodyPr>
          <a:lstStyle/>
          <a:p>
            <a:r>
              <a:rPr lang="en-US" sz="1800" dirty="0"/>
              <a:t>--Q1</a:t>
            </a:r>
          </a:p>
          <a:p>
            <a:r>
              <a:rPr lang="en-US" sz="1800" b="1" dirty="0" err="1">
                <a:solidFill>
                  <a:srgbClr val="FF0000"/>
                </a:solidFill>
              </a:rPr>
              <a:t>Lt_products</a:t>
            </a:r>
            <a:r>
              <a:rPr lang="en-US" sz="1800" b="1" dirty="0">
                <a:solidFill>
                  <a:srgbClr val="FF0000"/>
                </a:solidFill>
              </a:rPr>
              <a:t> </a:t>
            </a:r>
            <a:r>
              <a:rPr lang="en-US" sz="1800" dirty="0"/>
              <a:t>= select * from products where category = ‘PC’;</a:t>
            </a:r>
          </a:p>
          <a:p>
            <a:r>
              <a:rPr lang="en-US" sz="1800" dirty="0"/>
              <a:t>--Q2</a:t>
            </a:r>
          </a:p>
          <a:p>
            <a:r>
              <a:rPr lang="en-US" sz="1800" dirty="0" err="1">
                <a:solidFill>
                  <a:srgbClr val="FF0000"/>
                </a:solidFill>
              </a:rPr>
              <a:t>Lt_sales</a:t>
            </a:r>
            <a:r>
              <a:rPr lang="en-US" sz="1800" dirty="0">
                <a:solidFill>
                  <a:srgbClr val="FF0000"/>
                </a:solidFill>
              </a:rPr>
              <a:t> </a:t>
            </a:r>
            <a:r>
              <a:rPr lang="en-US" sz="1800" dirty="0"/>
              <a:t>= select * from sales where </a:t>
            </a:r>
            <a:r>
              <a:rPr lang="en-US" sz="1800" dirty="0" err="1"/>
              <a:t>pid</a:t>
            </a:r>
            <a:r>
              <a:rPr lang="en-US" sz="1800" dirty="0"/>
              <a:t> = (Select </a:t>
            </a:r>
            <a:r>
              <a:rPr lang="en-US" sz="1800" dirty="0" err="1"/>
              <a:t>prodid</a:t>
            </a:r>
            <a:r>
              <a:rPr lang="en-US" sz="1800" dirty="0"/>
              <a:t> from </a:t>
            </a:r>
            <a:r>
              <a:rPr lang="en-US" sz="1800" b="1" dirty="0" err="1">
                <a:solidFill>
                  <a:srgbClr val="FF0000"/>
                </a:solidFill>
              </a:rPr>
              <a:t>lt_products</a:t>
            </a:r>
            <a:r>
              <a:rPr lang="en-US" sz="1800" dirty="0"/>
              <a:t>)</a:t>
            </a:r>
          </a:p>
          <a:p>
            <a:r>
              <a:rPr lang="en-US" sz="1800" dirty="0"/>
              <a:t>--Q3</a:t>
            </a:r>
          </a:p>
          <a:p>
            <a:r>
              <a:rPr lang="en-US" sz="1600" dirty="0" err="1"/>
              <a:t>Lt_purch</a:t>
            </a:r>
            <a:r>
              <a:rPr lang="en-US" sz="1600" dirty="0"/>
              <a:t> = select * from purchases where </a:t>
            </a:r>
            <a:r>
              <a:rPr lang="en-US" sz="1600" dirty="0" err="1"/>
              <a:t>pid</a:t>
            </a:r>
            <a:r>
              <a:rPr lang="en-US" sz="1600" dirty="0"/>
              <a:t> = (Select </a:t>
            </a:r>
            <a:r>
              <a:rPr lang="en-US" sz="1600" dirty="0" err="1"/>
              <a:t>prodid</a:t>
            </a:r>
            <a:r>
              <a:rPr lang="en-US" sz="1600" dirty="0"/>
              <a:t> from </a:t>
            </a:r>
            <a:r>
              <a:rPr lang="en-US" sz="1600" b="1" dirty="0" err="1">
                <a:solidFill>
                  <a:srgbClr val="FF0000"/>
                </a:solidFill>
              </a:rPr>
              <a:t>lt_products</a:t>
            </a:r>
            <a:r>
              <a:rPr lang="en-US" sz="1600" dirty="0"/>
              <a:t>)</a:t>
            </a:r>
          </a:p>
          <a:p>
            <a:r>
              <a:rPr lang="en-IN" sz="1600" dirty="0"/>
              <a:t>--Q4</a:t>
            </a:r>
          </a:p>
          <a:p>
            <a:r>
              <a:rPr lang="en-IN" sz="1600" dirty="0" err="1"/>
              <a:t>Lt_total</a:t>
            </a:r>
            <a:r>
              <a:rPr lang="en-IN" sz="1600" dirty="0"/>
              <a:t> = select sum(gross) from </a:t>
            </a:r>
            <a:r>
              <a:rPr lang="en-IN" sz="1600" dirty="0" err="1">
                <a:solidFill>
                  <a:srgbClr val="FF0000"/>
                </a:solidFill>
              </a:rPr>
              <a:t>lt_sales</a:t>
            </a:r>
            <a:r>
              <a:rPr lang="en-IN" sz="1600" dirty="0"/>
              <a:t>;</a:t>
            </a:r>
          </a:p>
          <a:p>
            <a:endParaRPr lang="en-IN" sz="1600" dirty="0"/>
          </a:p>
          <a:p>
            <a:r>
              <a:rPr lang="en-IN" sz="1600" dirty="0"/>
              <a:t>What will kick-out from parallel mode</a:t>
            </a:r>
          </a:p>
          <a:p>
            <a:pPr marL="285750" indent="-285750">
              <a:buFont typeface="Arial" panose="020B0604020202020204" pitchFamily="34" charset="0"/>
              <a:buChar char="•"/>
            </a:pPr>
            <a:r>
              <a:rPr lang="en-IN" sz="1600" dirty="0"/>
              <a:t>Local and scalar variable which are in use, it will kick us out of parallel mode </a:t>
            </a:r>
            <a:r>
              <a:rPr lang="en-IN" sz="1600" b="1" dirty="0"/>
              <a:t>DELCARE</a:t>
            </a:r>
          </a:p>
          <a:p>
            <a:pPr marL="285750" indent="-285750">
              <a:buFont typeface="Arial" panose="020B0604020202020204" pitchFamily="34" charset="0"/>
              <a:buChar char="•"/>
            </a:pPr>
            <a:r>
              <a:rPr lang="en-IN" sz="1600" dirty="0"/>
              <a:t>Inside a processing block if we execute any DML or DDL statement</a:t>
            </a:r>
          </a:p>
          <a:p>
            <a:pPr marL="285750" indent="-285750">
              <a:buFont typeface="Arial" panose="020B0604020202020204" pitchFamily="34" charset="0"/>
              <a:buChar char="•"/>
            </a:pPr>
            <a:r>
              <a:rPr lang="en-IN" sz="1600" dirty="0"/>
              <a:t>Encounter any imperative logic (IF, Looping, Cursor)</a:t>
            </a:r>
          </a:p>
          <a:p>
            <a:pPr marL="285750" indent="-285750">
              <a:buFont typeface="Arial" panose="020B0604020202020204" pitchFamily="34" charset="0"/>
              <a:buChar char="•"/>
            </a:pPr>
            <a:r>
              <a:rPr lang="en-IN" sz="1600" dirty="0"/>
              <a:t>SQL statements which are not assigned to implicit variables</a:t>
            </a:r>
          </a:p>
          <a:p>
            <a:pPr marL="285750" indent="-285750">
              <a:buFont typeface="Arial" panose="020B0604020202020204" pitchFamily="34" charset="0"/>
              <a:buChar char="•"/>
            </a:pPr>
            <a:endParaRPr lang="en-IN" sz="1600" dirty="0"/>
          </a:p>
          <a:p>
            <a:r>
              <a:rPr lang="en-IN" sz="1600" dirty="0"/>
              <a:t>Rules which will help to run max. time in parallel mode</a:t>
            </a:r>
          </a:p>
          <a:p>
            <a:pPr marL="285750" indent="-285750">
              <a:buFont typeface="Arial" panose="020B0604020202020204" pitchFamily="34" charset="0"/>
              <a:buChar char="•"/>
            </a:pPr>
            <a:r>
              <a:rPr lang="en-IN" sz="1600" dirty="0"/>
              <a:t>Split the code over multiple </a:t>
            </a:r>
            <a:r>
              <a:rPr lang="en-IN" sz="1600" b="1" u="sng" dirty="0"/>
              <a:t>containers</a:t>
            </a:r>
            <a:r>
              <a:rPr lang="en-IN" sz="1600" dirty="0"/>
              <a:t> where we feel we need to run imperative logic</a:t>
            </a:r>
          </a:p>
          <a:p>
            <a:pPr marL="285750" indent="-285750">
              <a:buFont typeface="Arial" panose="020B0604020202020204" pitchFamily="34" charset="0"/>
              <a:buChar char="•"/>
            </a:pPr>
            <a:r>
              <a:rPr lang="en-IN" sz="1600" dirty="0"/>
              <a:t>Keep all the logic at the end which expect us to kick out from parallel mode</a:t>
            </a:r>
          </a:p>
        </p:txBody>
      </p:sp>
      <p:sp>
        <p:nvSpPr>
          <p:cNvPr id="2" name="Rectangle 1">
            <a:extLst>
              <a:ext uri="{FF2B5EF4-FFF2-40B4-BE49-F238E27FC236}">
                <a16:creationId xmlns:a16="http://schemas.microsoft.com/office/drawing/2014/main" id="{6A663032-1E69-5E75-0FD9-B577849C02FB}"/>
              </a:ext>
            </a:extLst>
          </p:cNvPr>
          <p:cNvSpPr/>
          <p:nvPr/>
        </p:nvSpPr>
        <p:spPr>
          <a:xfrm>
            <a:off x="9622804" y="5229200"/>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Oval 4">
            <a:extLst>
              <a:ext uri="{FF2B5EF4-FFF2-40B4-BE49-F238E27FC236}">
                <a16:creationId xmlns:a16="http://schemas.microsoft.com/office/drawing/2014/main" id="{2117A6A7-CEF6-66B9-E599-840F77665398}"/>
              </a:ext>
            </a:extLst>
          </p:cNvPr>
          <p:cNvSpPr/>
          <p:nvPr/>
        </p:nvSpPr>
        <p:spPr>
          <a:xfrm>
            <a:off x="9766820" y="422108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cxnSp>
        <p:nvCxnSpPr>
          <p:cNvPr id="7" name="Straight Arrow Connector 6">
            <a:extLst>
              <a:ext uri="{FF2B5EF4-FFF2-40B4-BE49-F238E27FC236}">
                <a16:creationId xmlns:a16="http://schemas.microsoft.com/office/drawing/2014/main" id="{2557241A-A321-053F-A94D-545F98839685}"/>
              </a:ext>
            </a:extLst>
          </p:cNvPr>
          <p:cNvCxnSpPr>
            <a:stCxn id="2" idx="0"/>
            <a:endCxn id="5" idx="4"/>
          </p:cNvCxnSpPr>
          <p:nvPr/>
        </p:nvCxnSpPr>
        <p:spPr>
          <a:xfrm flipV="1">
            <a:off x="10270876" y="4797152"/>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C627A74-3982-4EC7-8566-EF8DE419E707}"/>
              </a:ext>
            </a:extLst>
          </p:cNvPr>
          <p:cNvSpPr/>
          <p:nvPr/>
        </p:nvSpPr>
        <p:spPr>
          <a:xfrm>
            <a:off x="8631687"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cxnSp>
        <p:nvCxnSpPr>
          <p:cNvPr id="10" name="Connector: Elbow 9">
            <a:extLst>
              <a:ext uri="{FF2B5EF4-FFF2-40B4-BE49-F238E27FC236}">
                <a16:creationId xmlns:a16="http://schemas.microsoft.com/office/drawing/2014/main" id="{16A3F7B8-0D1E-8E2C-E9AE-180A86688CB1}"/>
              </a:ext>
            </a:extLst>
          </p:cNvPr>
          <p:cNvCxnSpPr>
            <a:stCxn id="5" idx="0"/>
            <a:endCxn id="8" idx="4"/>
          </p:cNvCxnSpPr>
          <p:nvPr/>
        </p:nvCxnSpPr>
        <p:spPr>
          <a:xfrm rot="16200000" flipV="1">
            <a:off x="9519226" y="3469437"/>
            <a:ext cx="368169" cy="1135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0DC3A38-19FB-ACE1-B9EF-A8602E0DA098}"/>
              </a:ext>
            </a:extLst>
          </p:cNvPr>
          <p:cNvSpPr/>
          <p:nvPr/>
        </p:nvSpPr>
        <p:spPr>
          <a:xfrm>
            <a:off x="10774932"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cxnSp>
        <p:nvCxnSpPr>
          <p:cNvPr id="15" name="Connector: Elbow 14">
            <a:extLst>
              <a:ext uri="{FF2B5EF4-FFF2-40B4-BE49-F238E27FC236}">
                <a16:creationId xmlns:a16="http://schemas.microsoft.com/office/drawing/2014/main" id="{1E5239A9-3D46-FD15-6D24-F93B21B4AB1A}"/>
              </a:ext>
            </a:extLst>
          </p:cNvPr>
          <p:cNvCxnSpPr>
            <a:stCxn id="5" idx="0"/>
            <a:endCxn id="11" idx="4"/>
          </p:cNvCxnSpPr>
          <p:nvPr/>
        </p:nvCxnSpPr>
        <p:spPr>
          <a:xfrm rot="5400000" flipH="1" flipV="1">
            <a:off x="10590848" y="3532948"/>
            <a:ext cx="368169" cy="10081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6350E6D-5E61-0CB0-5555-27CA41F6CFBB}"/>
              </a:ext>
            </a:extLst>
          </p:cNvPr>
          <p:cNvSpPr/>
          <p:nvPr/>
        </p:nvSpPr>
        <p:spPr>
          <a:xfrm>
            <a:off x="8626107" y="228066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cxnSp>
        <p:nvCxnSpPr>
          <p:cNvPr id="19" name="Straight Arrow Connector 18">
            <a:extLst>
              <a:ext uri="{FF2B5EF4-FFF2-40B4-BE49-F238E27FC236}">
                <a16:creationId xmlns:a16="http://schemas.microsoft.com/office/drawing/2014/main" id="{1755660D-6F9E-FCDE-FEDD-7920B038237B}"/>
              </a:ext>
            </a:extLst>
          </p:cNvPr>
          <p:cNvCxnSpPr>
            <a:stCxn id="8" idx="0"/>
            <a:endCxn id="17" idx="4"/>
          </p:cNvCxnSpPr>
          <p:nvPr/>
        </p:nvCxnSpPr>
        <p:spPr>
          <a:xfrm flipH="1" flipV="1">
            <a:off x="9130163" y="2856732"/>
            <a:ext cx="5580" cy="4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FEC01D1-E072-9F02-E400-86924F6C0230}"/>
              </a:ext>
            </a:extLst>
          </p:cNvPr>
          <p:cNvSpPr/>
          <p:nvPr/>
        </p:nvSpPr>
        <p:spPr>
          <a:xfrm>
            <a:off x="9622804" y="377793"/>
            <a:ext cx="1152128" cy="674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23" name="Connector: Elbow 22">
            <a:extLst>
              <a:ext uri="{FF2B5EF4-FFF2-40B4-BE49-F238E27FC236}">
                <a16:creationId xmlns:a16="http://schemas.microsoft.com/office/drawing/2014/main" id="{8955290F-8E10-526B-FBFE-E2478AFED7FD}"/>
              </a:ext>
            </a:extLst>
          </p:cNvPr>
          <p:cNvCxnSpPr>
            <a:stCxn id="17" idx="0"/>
          </p:cNvCxnSpPr>
          <p:nvPr/>
        </p:nvCxnSpPr>
        <p:spPr>
          <a:xfrm rot="5400000" flipH="1" flipV="1">
            <a:off x="9050549" y="1132350"/>
            <a:ext cx="1227932" cy="1068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82DAB08-721D-8F05-6246-8409FB8609C9}"/>
              </a:ext>
            </a:extLst>
          </p:cNvPr>
          <p:cNvCxnSpPr>
            <a:stCxn id="11" idx="0"/>
            <a:endCxn id="21" idx="2"/>
          </p:cNvCxnSpPr>
          <p:nvPr/>
        </p:nvCxnSpPr>
        <p:spPr>
          <a:xfrm rot="16200000" flipV="1">
            <a:off x="9626869" y="1624736"/>
            <a:ext cx="2224119" cy="1080120"/>
          </a:xfrm>
          <a:prstGeom prst="bentConnector3">
            <a:avLst>
              <a:gd name="adj1" fmla="val 725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417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7056784" cy="478800"/>
          </a:xfrm>
        </p:spPr>
        <p:txBody>
          <a:bodyPr/>
          <a:lstStyle/>
          <a:p>
            <a:r>
              <a:rPr lang="en-US" sz="3200" b="1" i="0" dirty="0">
                <a:solidFill>
                  <a:srgbClr val="000000"/>
                </a:solidFill>
                <a:effectLst/>
                <a:latin typeface="Cooper Black" panose="0208090404030B020404" pitchFamily="18" charset="0"/>
              </a:rPr>
              <a:t>Data types in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19A9E448-AFA3-6CEF-BAFD-F202BE397B97}"/>
              </a:ext>
            </a:extLst>
          </p:cNvPr>
          <p:cNvSpPr/>
          <p:nvPr/>
        </p:nvSpPr>
        <p:spPr>
          <a:xfrm>
            <a:off x="4762264" y="764704"/>
            <a:ext cx="26642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5" name="Rectangle: Rounded Corners 4">
            <a:extLst>
              <a:ext uri="{FF2B5EF4-FFF2-40B4-BE49-F238E27FC236}">
                <a16:creationId xmlns:a16="http://schemas.microsoft.com/office/drawing/2014/main" id="{2FB12B94-0BE5-5890-26F4-4D3FAD2841D5}"/>
              </a:ext>
            </a:extLst>
          </p:cNvPr>
          <p:cNvSpPr/>
          <p:nvPr/>
        </p:nvSpPr>
        <p:spPr>
          <a:xfrm>
            <a:off x="621804"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6" name="Rectangle: Rounded Corners 5">
            <a:extLst>
              <a:ext uri="{FF2B5EF4-FFF2-40B4-BE49-F238E27FC236}">
                <a16:creationId xmlns:a16="http://schemas.microsoft.com/office/drawing/2014/main" id="{13208514-A62F-0908-AC42-A2450249C250}"/>
              </a:ext>
            </a:extLst>
          </p:cNvPr>
          <p:cNvSpPr/>
          <p:nvPr/>
        </p:nvSpPr>
        <p:spPr>
          <a:xfrm>
            <a:off x="4978288"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a:t>
            </a:r>
          </a:p>
        </p:txBody>
      </p:sp>
      <p:sp>
        <p:nvSpPr>
          <p:cNvPr id="7" name="Rectangle: Rounded Corners 6">
            <a:extLst>
              <a:ext uri="{FF2B5EF4-FFF2-40B4-BE49-F238E27FC236}">
                <a16:creationId xmlns:a16="http://schemas.microsoft.com/office/drawing/2014/main" id="{61800A72-E7EC-82A9-205F-C01FC7A3DCF8}"/>
              </a:ext>
            </a:extLst>
          </p:cNvPr>
          <p:cNvSpPr/>
          <p:nvPr/>
        </p:nvSpPr>
        <p:spPr>
          <a:xfrm>
            <a:off x="9108491"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9" name="Connector: Elbow 8">
            <a:extLst>
              <a:ext uri="{FF2B5EF4-FFF2-40B4-BE49-F238E27FC236}">
                <a16:creationId xmlns:a16="http://schemas.microsoft.com/office/drawing/2014/main" id="{9088D525-9BED-5B44-F30D-3D5BE36FFCBC}"/>
              </a:ext>
            </a:extLst>
          </p:cNvPr>
          <p:cNvCxnSpPr>
            <a:stCxn id="2" idx="2"/>
            <a:endCxn id="5" idx="0"/>
          </p:cNvCxnSpPr>
          <p:nvPr/>
        </p:nvCxnSpPr>
        <p:spPr>
          <a:xfrm rot="5400000">
            <a:off x="3664142" y="-369422"/>
            <a:ext cx="504056" cy="4356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A129C20-E765-7346-BC9C-BA2E887311E7}"/>
              </a:ext>
            </a:extLst>
          </p:cNvPr>
          <p:cNvCxnSpPr>
            <a:stCxn id="2" idx="2"/>
            <a:endCxn id="7" idx="0"/>
          </p:cNvCxnSpPr>
          <p:nvPr/>
        </p:nvCxnSpPr>
        <p:spPr>
          <a:xfrm rot="16200000" flipH="1">
            <a:off x="7907485" y="-256282"/>
            <a:ext cx="504056" cy="4130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6BAC30-8B56-8BFC-AE22-42FD4F30FE75}"/>
              </a:ext>
            </a:extLst>
          </p:cNvPr>
          <p:cNvCxnSpPr>
            <a:stCxn id="2" idx="2"/>
            <a:endCxn id="6" idx="0"/>
          </p:cNvCxnSpPr>
          <p:nvPr/>
        </p:nvCxnSpPr>
        <p:spPr>
          <a:xfrm>
            <a:off x="6094412" y="155679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0637DA-05C9-6F6B-FCA5-276B969C0DD2}"/>
              </a:ext>
            </a:extLst>
          </p:cNvPr>
          <p:cNvSpPr/>
          <p:nvPr/>
        </p:nvSpPr>
        <p:spPr>
          <a:xfrm>
            <a:off x="8179001"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17" name="Rectangle 16">
            <a:extLst>
              <a:ext uri="{FF2B5EF4-FFF2-40B4-BE49-F238E27FC236}">
                <a16:creationId xmlns:a16="http://schemas.microsoft.com/office/drawing/2014/main" id="{8F3C7D6E-57C5-F5C2-CF79-08D8CD37CEE2}"/>
              </a:ext>
            </a:extLst>
          </p:cNvPr>
          <p:cNvSpPr/>
          <p:nvPr/>
        </p:nvSpPr>
        <p:spPr>
          <a:xfrm>
            <a:off x="10570432"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0" name="Connector: Elbow 19">
            <a:extLst>
              <a:ext uri="{FF2B5EF4-FFF2-40B4-BE49-F238E27FC236}">
                <a16:creationId xmlns:a16="http://schemas.microsoft.com/office/drawing/2014/main" id="{A5A62AC2-18B4-39B7-1D3B-B04A7C272B22}"/>
              </a:ext>
            </a:extLst>
          </p:cNvPr>
          <p:cNvCxnSpPr>
            <a:stCxn id="7" idx="2"/>
            <a:endCxn id="16" idx="0"/>
          </p:cNvCxnSpPr>
          <p:nvPr/>
        </p:nvCxnSpPr>
        <p:spPr>
          <a:xfrm rot="5400000">
            <a:off x="9399831" y="2352186"/>
            <a:ext cx="396043" cy="12535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9C425A8-D26B-C97C-47DB-34FCBC2DEA4C}"/>
              </a:ext>
            </a:extLst>
          </p:cNvPr>
          <p:cNvCxnSpPr>
            <a:stCxn id="7" idx="2"/>
            <a:endCxn id="17" idx="0"/>
          </p:cNvCxnSpPr>
          <p:nvPr/>
        </p:nvCxnSpPr>
        <p:spPr>
          <a:xfrm rot="16200000" flipH="1">
            <a:off x="10595546" y="2409996"/>
            <a:ext cx="396043" cy="113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583792-219E-5409-94B6-81578F4E8757}"/>
              </a:ext>
            </a:extLst>
          </p:cNvPr>
          <p:cNvSpPr txBox="1"/>
          <p:nvPr/>
        </p:nvSpPr>
        <p:spPr>
          <a:xfrm>
            <a:off x="261764" y="3176970"/>
            <a:ext cx="4104456" cy="2677656"/>
          </a:xfrm>
          <a:prstGeom prst="rect">
            <a:avLst/>
          </a:prstGeom>
          <a:noFill/>
        </p:spPr>
        <p:txBody>
          <a:bodyPr wrap="square" rtlCol="0">
            <a:spAutoFit/>
          </a:bodyPr>
          <a:lstStyle/>
          <a:p>
            <a:r>
              <a:rPr lang="en-US" dirty="0"/>
              <a:t>Declare statement</a:t>
            </a:r>
          </a:p>
          <a:p>
            <a:r>
              <a:rPr lang="en-US" b="1" dirty="0"/>
              <a:t>Declare var </a:t>
            </a:r>
            <a:r>
              <a:rPr lang="en-US" b="1" i="1" dirty="0"/>
              <a:t>datatype;</a:t>
            </a:r>
          </a:p>
          <a:p>
            <a:r>
              <a:rPr lang="en-US" i="1" dirty="0"/>
              <a:t>Datatypes</a:t>
            </a:r>
          </a:p>
          <a:p>
            <a:r>
              <a:rPr lang="en-US" sz="1600" i="1" dirty="0"/>
              <a:t>Numeric – TINYINT, INT, SMALLINT, BIGINT, DECIMAL, DOUBLE</a:t>
            </a:r>
          </a:p>
          <a:p>
            <a:r>
              <a:rPr lang="en-US" sz="1600" i="1" dirty="0"/>
              <a:t>Char – CHAR, VARCHAR, NVARCHAR</a:t>
            </a:r>
          </a:p>
          <a:p>
            <a:r>
              <a:rPr lang="en-US" sz="1600" i="1" dirty="0"/>
              <a:t>Date – DATE, TIMESTAMP</a:t>
            </a:r>
          </a:p>
          <a:p>
            <a:r>
              <a:rPr lang="en-US" sz="1600" i="1" dirty="0"/>
              <a:t>Binary – VARBINARY</a:t>
            </a:r>
          </a:p>
          <a:p>
            <a:r>
              <a:rPr lang="en-US" sz="1600" i="1" dirty="0"/>
              <a:t>Long – CLOB, BLOB</a:t>
            </a:r>
          </a:p>
        </p:txBody>
      </p:sp>
      <p:sp>
        <p:nvSpPr>
          <p:cNvPr id="25" name="TextBox 24">
            <a:extLst>
              <a:ext uri="{FF2B5EF4-FFF2-40B4-BE49-F238E27FC236}">
                <a16:creationId xmlns:a16="http://schemas.microsoft.com/office/drawing/2014/main" id="{EE5A796D-AF59-263D-D023-9DADBB3F76AF}"/>
              </a:ext>
            </a:extLst>
          </p:cNvPr>
          <p:cNvSpPr txBox="1"/>
          <p:nvPr/>
        </p:nvSpPr>
        <p:spPr>
          <a:xfrm>
            <a:off x="4241281" y="2839198"/>
            <a:ext cx="4104456" cy="830997"/>
          </a:xfrm>
          <a:prstGeom prst="rect">
            <a:avLst/>
          </a:prstGeom>
          <a:noFill/>
        </p:spPr>
        <p:txBody>
          <a:bodyPr wrap="square">
            <a:spAutoFit/>
          </a:bodyPr>
          <a:lstStyle/>
          <a:p>
            <a:r>
              <a:rPr lang="en-US" b="1" dirty="0"/>
              <a:t>Declare var </a:t>
            </a:r>
            <a:r>
              <a:rPr lang="en-US" b="1" i="1" dirty="0"/>
              <a:t>datatype ARRAY;</a:t>
            </a:r>
          </a:p>
        </p:txBody>
      </p:sp>
      <p:graphicFrame>
        <p:nvGraphicFramePr>
          <p:cNvPr id="26" name="Table 26">
            <a:extLst>
              <a:ext uri="{FF2B5EF4-FFF2-40B4-BE49-F238E27FC236}">
                <a16:creationId xmlns:a16="http://schemas.microsoft.com/office/drawing/2014/main" id="{235F882C-E7DB-FC9B-44FD-FA3B1D54B8CB}"/>
              </a:ext>
            </a:extLst>
          </p:cNvPr>
          <p:cNvGraphicFramePr>
            <a:graphicFrameLocks noGrp="1"/>
          </p:cNvGraphicFramePr>
          <p:nvPr/>
        </p:nvGraphicFramePr>
        <p:xfrm>
          <a:off x="5158308" y="3633140"/>
          <a:ext cx="1295794" cy="3200400"/>
        </p:xfrm>
        <a:graphic>
          <a:graphicData uri="http://schemas.openxmlformats.org/drawingml/2006/table">
            <a:tbl>
              <a:tblPr firstRow="1" bandRow="1">
                <a:tableStyleId>{5C22544A-7EE6-4342-B048-85BDC9FD1C3A}</a:tableStyleId>
              </a:tblPr>
              <a:tblGrid>
                <a:gridCol w="1295794">
                  <a:extLst>
                    <a:ext uri="{9D8B030D-6E8A-4147-A177-3AD203B41FA5}">
                      <a16:colId xmlns:a16="http://schemas.microsoft.com/office/drawing/2014/main" val="4117063171"/>
                    </a:ext>
                  </a:extLst>
                </a:gridCol>
              </a:tblGrid>
              <a:tr h="362921">
                <a:tc>
                  <a:txBody>
                    <a:bodyPr/>
                    <a:lstStyle/>
                    <a:p>
                      <a:endParaRPr lang="en-US"/>
                    </a:p>
                  </a:txBody>
                  <a:tcPr/>
                </a:tc>
                <a:extLst>
                  <a:ext uri="{0D108BD9-81ED-4DB2-BD59-A6C34878D82A}">
                    <a16:rowId xmlns:a16="http://schemas.microsoft.com/office/drawing/2014/main" val="4176951952"/>
                  </a:ext>
                </a:extLst>
              </a:tr>
              <a:tr h="362921">
                <a:tc>
                  <a:txBody>
                    <a:bodyPr/>
                    <a:lstStyle/>
                    <a:p>
                      <a:endParaRPr lang="en-US"/>
                    </a:p>
                  </a:txBody>
                  <a:tcPr/>
                </a:tc>
                <a:extLst>
                  <a:ext uri="{0D108BD9-81ED-4DB2-BD59-A6C34878D82A}">
                    <a16:rowId xmlns:a16="http://schemas.microsoft.com/office/drawing/2014/main" val="726721966"/>
                  </a:ext>
                </a:extLst>
              </a:tr>
              <a:tr h="362921">
                <a:tc>
                  <a:txBody>
                    <a:bodyPr/>
                    <a:lstStyle/>
                    <a:p>
                      <a:endParaRPr lang="en-US"/>
                    </a:p>
                  </a:txBody>
                  <a:tcPr/>
                </a:tc>
                <a:extLst>
                  <a:ext uri="{0D108BD9-81ED-4DB2-BD59-A6C34878D82A}">
                    <a16:rowId xmlns:a16="http://schemas.microsoft.com/office/drawing/2014/main" val="3120704662"/>
                  </a:ext>
                </a:extLst>
              </a:tr>
              <a:tr h="362921">
                <a:tc>
                  <a:txBody>
                    <a:bodyPr/>
                    <a:lstStyle/>
                    <a:p>
                      <a:endParaRPr lang="en-US"/>
                    </a:p>
                  </a:txBody>
                  <a:tcPr/>
                </a:tc>
                <a:extLst>
                  <a:ext uri="{0D108BD9-81ED-4DB2-BD59-A6C34878D82A}">
                    <a16:rowId xmlns:a16="http://schemas.microsoft.com/office/drawing/2014/main" val="2637413652"/>
                  </a:ext>
                </a:extLst>
              </a:tr>
              <a:tr h="362921">
                <a:tc>
                  <a:txBody>
                    <a:bodyPr/>
                    <a:lstStyle/>
                    <a:p>
                      <a:endParaRPr lang="en-US"/>
                    </a:p>
                  </a:txBody>
                  <a:tcPr/>
                </a:tc>
                <a:extLst>
                  <a:ext uri="{0D108BD9-81ED-4DB2-BD59-A6C34878D82A}">
                    <a16:rowId xmlns:a16="http://schemas.microsoft.com/office/drawing/2014/main" val="1635181062"/>
                  </a:ext>
                </a:extLst>
              </a:tr>
              <a:tr h="362921">
                <a:tc>
                  <a:txBody>
                    <a:bodyPr/>
                    <a:lstStyle/>
                    <a:p>
                      <a:endParaRPr lang="en-US"/>
                    </a:p>
                  </a:txBody>
                  <a:tcPr/>
                </a:tc>
                <a:extLst>
                  <a:ext uri="{0D108BD9-81ED-4DB2-BD59-A6C34878D82A}">
                    <a16:rowId xmlns:a16="http://schemas.microsoft.com/office/drawing/2014/main" val="955667944"/>
                  </a:ext>
                </a:extLst>
              </a:tr>
              <a:tr h="362921">
                <a:tc>
                  <a:txBody>
                    <a:bodyPr/>
                    <a:lstStyle/>
                    <a:p>
                      <a:endParaRPr lang="en-US" dirty="0"/>
                    </a:p>
                  </a:txBody>
                  <a:tcPr/>
                </a:tc>
                <a:extLst>
                  <a:ext uri="{0D108BD9-81ED-4DB2-BD59-A6C34878D82A}">
                    <a16:rowId xmlns:a16="http://schemas.microsoft.com/office/drawing/2014/main" val="1068696186"/>
                  </a:ext>
                </a:extLst>
              </a:tr>
            </a:tbl>
          </a:graphicData>
        </a:graphic>
      </p:graphicFrame>
      <p:graphicFrame>
        <p:nvGraphicFramePr>
          <p:cNvPr id="27" name="Table 27">
            <a:extLst>
              <a:ext uri="{FF2B5EF4-FFF2-40B4-BE49-F238E27FC236}">
                <a16:creationId xmlns:a16="http://schemas.microsoft.com/office/drawing/2014/main" id="{8B0B8709-F3B0-8370-CA4E-F144E40AA996}"/>
              </a:ext>
            </a:extLst>
          </p:cNvPr>
          <p:cNvGraphicFramePr>
            <a:graphicFrameLocks noGrp="1"/>
          </p:cNvGraphicFramePr>
          <p:nvPr/>
        </p:nvGraphicFramePr>
        <p:xfrm>
          <a:off x="9124918" y="4245845"/>
          <a:ext cx="2262744" cy="1371600"/>
        </p:xfrm>
        <a:graphic>
          <a:graphicData uri="http://schemas.openxmlformats.org/drawingml/2006/table">
            <a:tbl>
              <a:tblPr firstRow="1" bandRow="1">
                <a:tableStyleId>{5C22544A-7EE6-4342-B048-85BDC9FD1C3A}</a:tableStyleId>
              </a:tblPr>
              <a:tblGrid>
                <a:gridCol w="565686">
                  <a:extLst>
                    <a:ext uri="{9D8B030D-6E8A-4147-A177-3AD203B41FA5}">
                      <a16:colId xmlns:a16="http://schemas.microsoft.com/office/drawing/2014/main" val="1091481858"/>
                    </a:ext>
                  </a:extLst>
                </a:gridCol>
                <a:gridCol w="565686">
                  <a:extLst>
                    <a:ext uri="{9D8B030D-6E8A-4147-A177-3AD203B41FA5}">
                      <a16:colId xmlns:a16="http://schemas.microsoft.com/office/drawing/2014/main" val="3675948426"/>
                    </a:ext>
                  </a:extLst>
                </a:gridCol>
                <a:gridCol w="565686">
                  <a:extLst>
                    <a:ext uri="{9D8B030D-6E8A-4147-A177-3AD203B41FA5}">
                      <a16:colId xmlns:a16="http://schemas.microsoft.com/office/drawing/2014/main" val="4273058197"/>
                    </a:ext>
                  </a:extLst>
                </a:gridCol>
                <a:gridCol w="565686">
                  <a:extLst>
                    <a:ext uri="{9D8B030D-6E8A-4147-A177-3AD203B41FA5}">
                      <a16:colId xmlns:a16="http://schemas.microsoft.com/office/drawing/2014/main" val="1816810890"/>
                    </a:ext>
                  </a:extLst>
                </a:gridCol>
              </a:tblGrid>
              <a:tr h="27519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6399331"/>
                  </a:ext>
                </a:extLst>
              </a:tr>
              <a:tr h="275195">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98233993"/>
                  </a:ext>
                </a:extLst>
              </a:tr>
              <a:tr h="27519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72395894"/>
                  </a:ext>
                </a:extLst>
              </a:tr>
            </a:tbl>
          </a:graphicData>
        </a:graphic>
      </p:graphicFrame>
    </p:spTree>
    <p:extLst>
      <p:ext uri="{BB962C8B-B14F-4D97-AF65-F5344CB8AC3E}">
        <p14:creationId xmlns:p14="http://schemas.microsoft.com/office/powerpoint/2010/main" val="36204455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Rules of the Game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139321"/>
          </a:xfrm>
          <a:prstGeom prst="rect">
            <a:avLst/>
          </a:prstGeom>
          <a:noFill/>
        </p:spPr>
        <p:txBody>
          <a:bodyPr wrap="square" rtlCol="0">
            <a:spAutoFit/>
          </a:bodyPr>
          <a:lstStyle/>
          <a:p>
            <a:pPr marL="285750" indent="-285750">
              <a:buFontTx/>
              <a:buChar char="-"/>
            </a:pPr>
            <a:r>
              <a:rPr lang="en-IN" sz="1800" dirty="0"/>
              <a:t>SQL Script is not case-sensitive</a:t>
            </a:r>
          </a:p>
          <a:p>
            <a:pPr marL="285750" indent="-285750">
              <a:buFontTx/>
              <a:buChar char="-"/>
            </a:pPr>
            <a:r>
              <a:rPr lang="en-IN" sz="1800" dirty="0"/>
              <a:t>Every statement must end with semi-column ;</a:t>
            </a:r>
          </a:p>
          <a:p>
            <a:pPr marL="285750" indent="-285750">
              <a:buFontTx/>
              <a:buChar char="-"/>
            </a:pPr>
            <a:r>
              <a:rPr lang="en-IN" sz="1800" dirty="0"/>
              <a:t>When we create a variable and assign value to it we use variable name itself but when we use that variable we use a value of operator colon(:)</a:t>
            </a:r>
          </a:p>
          <a:p>
            <a:pPr lvl="1"/>
            <a:r>
              <a:rPr lang="en-IN" sz="1800" dirty="0"/>
              <a:t>Declare x integer;</a:t>
            </a:r>
          </a:p>
          <a:p>
            <a:pPr lvl="1"/>
            <a:r>
              <a:rPr lang="en-IN" sz="1800" dirty="0"/>
              <a:t>Declare y integer;</a:t>
            </a:r>
          </a:p>
          <a:p>
            <a:pPr lvl="1"/>
            <a:r>
              <a:rPr lang="en-IN" sz="1800" dirty="0"/>
              <a:t>X := 10;	y := :x + 10;</a:t>
            </a:r>
          </a:p>
          <a:p>
            <a:pPr marL="285750" indent="-285750">
              <a:buFontTx/>
              <a:buChar char="-"/>
            </a:pPr>
            <a:r>
              <a:rPr lang="en-IN" sz="1800" dirty="0"/>
              <a:t>If we create variable and do not assign initial value to it, a NULL gets assigned and any operation with NULL becomes NULL</a:t>
            </a:r>
          </a:p>
          <a:p>
            <a:pPr marL="285750" indent="-285750">
              <a:buFontTx/>
              <a:buChar char="-"/>
            </a:pPr>
            <a:r>
              <a:rPr lang="en-IN" sz="1800" dirty="0"/>
              <a:t>In SQL Script the = is a comparison operator but := is assignment operator.</a:t>
            </a:r>
          </a:p>
          <a:p>
            <a:pPr marL="285750" indent="-285750">
              <a:buFontTx/>
              <a:buChar char="-"/>
            </a:pPr>
            <a:r>
              <a:rPr lang="en-IN" sz="1800" dirty="0"/>
              <a:t>Anything in SQL Script evolve around SQL.</a:t>
            </a:r>
          </a:p>
        </p:txBody>
      </p:sp>
    </p:spTree>
    <p:extLst>
      <p:ext uri="{BB962C8B-B14F-4D97-AF65-F5344CB8AC3E}">
        <p14:creationId xmlns:p14="http://schemas.microsoft.com/office/powerpoint/2010/main" val="37557168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6" name="Rectangle 5">
            <a:extLst>
              <a:ext uri="{FF2B5EF4-FFF2-40B4-BE49-F238E27FC236}">
                <a16:creationId xmlns:a16="http://schemas.microsoft.com/office/drawing/2014/main" id="{A78B423D-D0F6-D38C-D5D4-F12D45A7DBF7}"/>
              </a:ext>
            </a:extLst>
          </p:cNvPr>
          <p:cNvSpPr/>
          <p:nvPr/>
        </p:nvSpPr>
        <p:spPr>
          <a:xfrm>
            <a:off x="125006" y="155679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 Dev</a:t>
            </a:r>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734ACDE3-A833-25D4-7AA5-71D79BB44DBE}"/>
              </a:ext>
            </a:extLst>
          </p:cNvPr>
          <p:cNvSpPr/>
          <p:nvPr/>
        </p:nvSpPr>
        <p:spPr>
          <a:xfrm>
            <a:off x="6684460" y="1556792"/>
            <a:ext cx="5400600"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ABAP – QLT</a:t>
            </a:r>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D542707F-38BF-E18F-E264-8A96C8B27D66}"/>
              </a:ext>
            </a:extLst>
          </p:cNvPr>
          <p:cNvSpPr/>
          <p:nvPr/>
        </p:nvSpPr>
        <p:spPr>
          <a:xfrm>
            <a:off x="125006" y="371703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 Dev</a:t>
            </a:r>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0A2F59B5-1A28-E7AE-AC7C-C4085DF24C5C}"/>
              </a:ext>
            </a:extLst>
          </p:cNvPr>
          <p:cNvSpPr/>
          <p:nvPr/>
        </p:nvSpPr>
        <p:spPr>
          <a:xfrm>
            <a:off x="6686368" y="3717032"/>
            <a:ext cx="5379359"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HANA – QLT</a:t>
            </a:r>
          </a:p>
          <a:p>
            <a:pPr algn="ctr"/>
            <a:endParaRPr lang="en-US" dirty="0"/>
          </a:p>
          <a:p>
            <a:pPr algn="ctr"/>
            <a:endParaRPr lang="en-US" dirty="0"/>
          </a:p>
          <a:p>
            <a:pPr algn="ctr"/>
            <a:endParaRPr lang="en-US" dirty="0"/>
          </a:p>
          <a:p>
            <a:pPr algn="ctr"/>
            <a:endParaRPr lang="en-US" dirty="0"/>
          </a:p>
        </p:txBody>
      </p:sp>
      <p:cxnSp>
        <p:nvCxnSpPr>
          <p:cNvPr id="34" name="Connector: Elbow 33">
            <a:extLst>
              <a:ext uri="{FF2B5EF4-FFF2-40B4-BE49-F238E27FC236}">
                <a16:creationId xmlns:a16="http://schemas.microsoft.com/office/drawing/2014/main" id="{FE49F145-5EEE-CD4F-EF1B-1AEB1C417B13}"/>
              </a:ext>
            </a:extLst>
          </p:cNvPr>
          <p:cNvCxnSpPr>
            <a:cxnSpLocks/>
          </p:cNvCxnSpPr>
          <p:nvPr/>
        </p:nvCxnSpPr>
        <p:spPr>
          <a:xfrm>
            <a:off x="4726260" y="1509036"/>
            <a:ext cx="5600091" cy="127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Cube 37">
            <a:extLst>
              <a:ext uri="{FF2B5EF4-FFF2-40B4-BE49-F238E27FC236}">
                <a16:creationId xmlns:a16="http://schemas.microsoft.com/office/drawing/2014/main" id="{7347572C-6252-81F5-E420-CDBA6FA3EEE1}"/>
              </a:ext>
            </a:extLst>
          </p:cNvPr>
          <p:cNvSpPr/>
          <p:nvPr/>
        </p:nvSpPr>
        <p:spPr>
          <a:xfrm>
            <a:off x="11391106" y="2047978"/>
            <a:ext cx="1303719" cy="511891"/>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HTC</a:t>
            </a:r>
          </a:p>
        </p:txBody>
      </p:sp>
      <p:sp>
        <p:nvSpPr>
          <p:cNvPr id="48" name="Rectangle: Rounded Corners 47">
            <a:extLst>
              <a:ext uri="{FF2B5EF4-FFF2-40B4-BE49-F238E27FC236}">
                <a16:creationId xmlns:a16="http://schemas.microsoft.com/office/drawing/2014/main" id="{826F072A-C486-D681-6C0D-70CF20F01037}"/>
              </a:ext>
            </a:extLst>
          </p:cNvPr>
          <p:cNvSpPr/>
          <p:nvPr/>
        </p:nvSpPr>
        <p:spPr>
          <a:xfrm>
            <a:off x="2064133" y="2047978"/>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49" name="Arrow: Down 48">
            <a:extLst>
              <a:ext uri="{FF2B5EF4-FFF2-40B4-BE49-F238E27FC236}">
                <a16:creationId xmlns:a16="http://schemas.microsoft.com/office/drawing/2014/main" id="{E2339FCF-BB33-3252-B3A2-D69D2FB2403F}"/>
              </a:ext>
            </a:extLst>
          </p:cNvPr>
          <p:cNvSpPr/>
          <p:nvPr/>
        </p:nvSpPr>
        <p:spPr>
          <a:xfrm>
            <a:off x="2457363" y="2947130"/>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6E05DC-2BAF-D410-205B-BA7C57B68911}"/>
              </a:ext>
            </a:extLst>
          </p:cNvPr>
          <p:cNvSpPr/>
          <p:nvPr/>
        </p:nvSpPr>
        <p:spPr>
          <a:xfrm>
            <a:off x="2052792" y="4830069"/>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1" name="Rectangle: Rounded Corners 50">
            <a:extLst>
              <a:ext uri="{FF2B5EF4-FFF2-40B4-BE49-F238E27FC236}">
                <a16:creationId xmlns:a16="http://schemas.microsoft.com/office/drawing/2014/main" id="{C924A884-0FFF-3B70-54C1-322A18D83062}"/>
              </a:ext>
            </a:extLst>
          </p:cNvPr>
          <p:cNvSpPr/>
          <p:nvPr/>
        </p:nvSpPr>
        <p:spPr>
          <a:xfrm>
            <a:off x="8798804" y="2082831"/>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52" name="Arrow: Down 51">
            <a:extLst>
              <a:ext uri="{FF2B5EF4-FFF2-40B4-BE49-F238E27FC236}">
                <a16:creationId xmlns:a16="http://schemas.microsoft.com/office/drawing/2014/main" id="{90346E53-82ED-E118-7A28-21FFD840863C}"/>
              </a:ext>
            </a:extLst>
          </p:cNvPr>
          <p:cNvSpPr/>
          <p:nvPr/>
        </p:nvSpPr>
        <p:spPr>
          <a:xfrm>
            <a:off x="8988034" y="2945153"/>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922A3B-0F41-91DF-1E89-4431242ACEE5}"/>
              </a:ext>
            </a:extLst>
          </p:cNvPr>
          <p:cNvSpPr/>
          <p:nvPr/>
        </p:nvSpPr>
        <p:spPr>
          <a:xfrm>
            <a:off x="8653509" y="4834750"/>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4" name="TextBox 53">
            <a:extLst>
              <a:ext uri="{FF2B5EF4-FFF2-40B4-BE49-F238E27FC236}">
                <a16:creationId xmlns:a16="http://schemas.microsoft.com/office/drawing/2014/main" id="{AF96CF44-8FBB-B285-6FF9-06A7123AD871}"/>
              </a:ext>
            </a:extLst>
          </p:cNvPr>
          <p:cNvSpPr txBox="1"/>
          <p:nvPr/>
        </p:nvSpPr>
        <p:spPr>
          <a:xfrm>
            <a:off x="2653293" y="3135229"/>
            <a:ext cx="1089693" cy="461665"/>
          </a:xfrm>
          <a:prstGeom prst="rect">
            <a:avLst/>
          </a:prstGeom>
          <a:noFill/>
        </p:spPr>
        <p:txBody>
          <a:bodyPr wrap="square" rtlCol="0">
            <a:spAutoFit/>
          </a:bodyPr>
          <a:lstStyle/>
          <a:p>
            <a:r>
              <a:rPr lang="en-US" sz="1200" b="1" dirty="0"/>
              <a:t>Top Down approach</a:t>
            </a:r>
          </a:p>
        </p:txBody>
      </p:sp>
      <p:sp>
        <p:nvSpPr>
          <p:cNvPr id="55" name="TextBox 54">
            <a:extLst>
              <a:ext uri="{FF2B5EF4-FFF2-40B4-BE49-F238E27FC236}">
                <a16:creationId xmlns:a16="http://schemas.microsoft.com/office/drawing/2014/main" id="{6B026D79-FC1F-EEC8-439F-517FD39E5B9C}"/>
              </a:ext>
            </a:extLst>
          </p:cNvPr>
          <p:cNvSpPr txBox="1"/>
          <p:nvPr/>
        </p:nvSpPr>
        <p:spPr>
          <a:xfrm>
            <a:off x="9191554" y="3084361"/>
            <a:ext cx="1089693" cy="461665"/>
          </a:xfrm>
          <a:prstGeom prst="rect">
            <a:avLst/>
          </a:prstGeom>
          <a:noFill/>
        </p:spPr>
        <p:txBody>
          <a:bodyPr wrap="square" rtlCol="0">
            <a:spAutoFit/>
          </a:bodyPr>
          <a:lstStyle/>
          <a:p>
            <a:r>
              <a:rPr lang="en-US" sz="1200" b="1" dirty="0"/>
              <a:t>Top Down approach</a:t>
            </a:r>
          </a:p>
        </p:txBody>
      </p:sp>
      <p:sp>
        <p:nvSpPr>
          <p:cNvPr id="2" name="TextBox 1">
            <a:extLst>
              <a:ext uri="{FF2B5EF4-FFF2-40B4-BE49-F238E27FC236}">
                <a16:creationId xmlns:a16="http://schemas.microsoft.com/office/drawing/2014/main" id="{A3747671-0FF8-C08B-276F-83BABEAC7AAC}"/>
              </a:ext>
            </a:extLst>
          </p:cNvPr>
          <p:cNvSpPr txBox="1"/>
          <p:nvPr/>
        </p:nvSpPr>
        <p:spPr>
          <a:xfrm>
            <a:off x="735560" y="365763"/>
            <a:ext cx="3240360" cy="830997"/>
          </a:xfrm>
          <a:prstGeom prst="rect">
            <a:avLst/>
          </a:prstGeom>
          <a:noFill/>
        </p:spPr>
        <p:txBody>
          <a:bodyPr wrap="square" rtlCol="0">
            <a:spAutoFit/>
          </a:bodyPr>
          <a:lstStyle/>
          <a:p>
            <a:pPr algn="ctr"/>
            <a:r>
              <a:rPr lang="en-US" b="1" dirty="0"/>
              <a:t>ABAP Managed Data Procedure</a:t>
            </a:r>
          </a:p>
        </p:txBody>
      </p:sp>
      <p:cxnSp>
        <p:nvCxnSpPr>
          <p:cNvPr id="5" name="Straight Arrow Connector 4">
            <a:extLst>
              <a:ext uri="{FF2B5EF4-FFF2-40B4-BE49-F238E27FC236}">
                <a16:creationId xmlns:a16="http://schemas.microsoft.com/office/drawing/2014/main" id="{06A09BDB-27E9-771F-69F8-5962A0A01DB6}"/>
              </a:ext>
            </a:extLst>
          </p:cNvPr>
          <p:cNvCxnSpPr>
            <a:stCxn id="2" idx="2"/>
          </p:cNvCxnSpPr>
          <p:nvPr/>
        </p:nvCxnSpPr>
        <p:spPr>
          <a:xfrm flipH="1">
            <a:off x="1542691" y="1196760"/>
            <a:ext cx="813049" cy="568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16774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1017224" cy="478800"/>
          </a:xfrm>
        </p:spPr>
        <p:txBody>
          <a:bodyPr/>
          <a:lstStyle/>
          <a:p>
            <a:r>
              <a:rPr lang="en-US" sz="3200" b="1" i="0" dirty="0">
                <a:solidFill>
                  <a:srgbClr val="000000"/>
                </a:solidFill>
                <a:effectLst/>
                <a:latin typeface="Cooper Black" panose="0208090404030B020404" pitchFamily="18" charset="0"/>
              </a:rPr>
              <a:t>AMDP – ABAP managed data procedure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AMDP is a SQL Script container in ABAP system</a:t>
            </a:r>
            <a:r>
              <a:rPr lang="en-IN" sz="1800" dirty="0"/>
              <a:t>, It is technically a static function in an ABAP class which contains SQL Script code.</a:t>
            </a:r>
          </a:p>
          <a:p>
            <a:r>
              <a:rPr lang="en-IN" sz="1800" dirty="0"/>
              <a:t>We will add a marker interface to </a:t>
            </a:r>
            <a:r>
              <a:rPr lang="en-IN" sz="1800" dirty="0" err="1"/>
              <a:t>abap</a:t>
            </a:r>
            <a:r>
              <a:rPr lang="en-IN" sz="1800" dirty="0"/>
              <a:t> class. Its ready to support syntax check as well as code for </a:t>
            </a:r>
            <a:r>
              <a:rPr lang="en-IN" sz="1800" dirty="0" err="1"/>
              <a:t>Sql</a:t>
            </a:r>
            <a:r>
              <a:rPr lang="en-IN" sz="1800" dirty="0"/>
              <a:t> script.</a:t>
            </a:r>
          </a:p>
          <a:p>
            <a:r>
              <a:rPr lang="en-IN" sz="1800" b="1" dirty="0"/>
              <a:t>Rule – Big power comes with big responsibilities</a:t>
            </a:r>
          </a:p>
          <a:p>
            <a:pPr marL="285750" indent="-285750">
              <a:buFont typeface="Arial" panose="020B0604020202020204" pitchFamily="34" charset="0"/>
              <a:buChar char="•"/>
            </a:pPr>
            <a:r>
              <a:rPr lang="en-IN" sz="1800" dirty="0"/>
              <a:t>AMDP function can only have importing and exporting params. All the parameters must be pass by value</a:t>
            </a:r>
          </a:p>
          <a:p>
            <a:pPr marL="285750" indent="-285750">
              <a:buFont typeface="Arial" panose="020B0604020202020204" pitchFamily="34" charset="0"/>
              <a:buChar char="•"/>
            </a:pPr>
            <a:r>
              <a:rPr lang="en-IN" sz="1800" dirty="0"/>
              <a:t>We cannot use the deep nested types</a:t>
            </a:r>
          </a:p>
          <a:p>
            <a:pPr marL="285750" indent="-285750">
              <a:buFont typeface="Arial" panose="020B0604020202020204" pitchFamily="34" charset="0"/>
              <a:buChar char="•"/>
            </a:pPr>
            <a:r>
              <a:rPr lang="en-IN" sz="1800" dirty="0"/>
              <a:t>Only SQL Script is supported. Only HANA is supported to create AMDP</a:t>
            </a:r>
          </a:p>
          <a:p>
            <a:pPr marL="285750" indent="-285750">
              <a:buFont typeface="Arial" panose="020B0604020202020204" pitchFamily="34" charset="0"/>
              <a:buChar char="•"/>
            </a:pPr>
            <a:r>
              <a:rPr lang="en-IN" sz="1800" dirty="0"/>
              <a:t>If we want to use ABAP tables inside procedure must specify table names with </a:t>
            </a:r>
            <a:r>
              <a:rPr lang="en-IN" sz="1800" b="1" dirty="0"/>
              <a:t>using clause</a:t>
            </a:r>
          </a:p>
          <a:p>
            <a:pPr marL="285750" indent="-285750">
              <a:buFont typeface="Arial" panose="020B0604020202020204" pitchFamily="34" charset="0"/>
              <a:buChar char="•"/>
            </a:pPr>
            <a:r>
              <a:rPr lang="en-IN" sz="1800" dirty="0"/>
              <a:t>No ABAP functions, statements are allowed, CANNOT merge ABAP code inside SQL Script code</a:t>
            </a:r>
          </a:p>
          <a:p>
            <a:pPr marL="285750" indent="-285750">
              <a:buFont typeface="Arial" panose="020B0604020202020204" pitchFamily="34" charset="0"/>
              <a:buChar char="•"/>
            </a:pPr>
            <a:r>
              <a:rPr lang="en-IN" sz="1800" dirty="0"/>
              <a:t>The procedure in HANA is created when you call the AMDP first time, in ABAP schema</a:t>
            </a:r>
          </a:p>
          <a:p>
            <a:pPr marL="285750" indent="-285750">
              <a:buFont typeface="Arial" panose="020B0604020202020204" pitchFamily="34" charset="0"/>
              <a:buChar char="•"/>
            </a:pPr>
            <a:r>
              <a:rPr lang="en-IN" sz="1800" dirty="0"/>
              <a:t>In HANA multiple procedures will gets created for version management</a:t>
            </a:r>
          </a:p>
          <a:p>
            <a:endParaRPr lang="en-IN" sz="1800" dirty="0"/>
          </a:p>
        </p:txBody>
      </p:sp>
      <p:pic>
        <p:nvPicPr>
          <p:cNvPr id="1026" name="Picture 2" descr="Smile Spiderman GIF - Smile Spiderman Peter Parker - Discover &amp; Share GIFs">
            <a:extLst>
              <a:ext uri="{FF2B5EF4-FFF2-40B4-BE49-F238E27FC236}">
                <a16:creationId xmlns:a16="http://schemas.microsoft.com/office/drawing/2014/main" id="{AC0772BE-1DEE-6901-54E6-3F0C6BDC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46" y="4368688"/>
            <a:ext cx="3415841" cy="22086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iderman GIFs - Get the best gif on GIFER">
            <a:extLst>
              <a:ext uri="{FF2B5EF4-FFF2-40B4-BE49-F238E27FC236}">
                <a16:creationId xmlns:a16="http://schemas.microsoft.com/office/drawing/2014/main" id="{13C3CB8E-4BD2-47FC-E656-D8722D46A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078" y="4026977"/>
            <a:ext cx="23336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E5308F0-00B8-82B3-67A8-C514316F17DC}"/>
              </a:ext>
            </a:extLst>
          </p:cNvPr>
          <p:cNvSpPr/>
          <p:nvPr/>
        </p:nvSpPr>
        <p:spPr>
          <a:xfrm>
            <a:off x="4349087" y="4512704"/>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Mutation </a:t>
            </a:r>
          </a:p>
        </p:txBody>
      </p:sp>
      <p:sp>
        <p:nvSpPr>
          <p:cNvPr id="5" name="TextBox 4">
            <a:extLst>
              <a:ext uri="{FF2B5EF4-FFF2-40B4-BE49-F238E27FC236}">
                <a16:creationId xmlns:a16="http://schemas.microsoft.com/office/drawing/2014/main" id="{30E227D6-4D4F-401C-B01A-84B089218901}"/>
              </a:ext>
            </a:extLst>
          </p:cNvPr>
          <p:cNvSpPr txBox="1"/>
          <p:nvPr/>
        </p:nvSpPr>
        <p:spPr>
          <a:xfrm>
            <a:off x="861238" y="3720616"/>
            <a:ext cx="3600400" cy="461665"/>
          </a:xfrm>
          <a:prstGeom prst="rect">
            <a:avLst/>
          </a:prstGeom>
          <a:noFill/>
        </p:spPr>
        <p:txBody>
          <a:bodyPr wrap="square" rtlCol="0">
            <a:spAutoFit/>
          </a:bodyPr>
          <a:lstStyle/>
          <a:p>
            <a:r>
              <a:rPr lang="en-US" b="1" dirty="0"/>
              <a:t>Normal ABAP Class</a:t>
            </a:r>
          </a:p>
        </p:txBody>
      </p:sp>
      <p:sp>
        <p:nvSpPr>
          <p:cNvPr id="6" name="Arrow: Right 5">
            <a:extLst>
              <a:ext uri="{FF2B5EF4-FFF2-40B4-BE49-F238E27FC236}">
                <a16:creationId xmlns:a16="http://schemas.microsoft.com/office/drawing/2014/main" id="{F480B28D-FC84-0D05-4E83-EAF93AEBC217}"/>
              </a:ext>
            </a:extLst>
          </p:cNvPr>
          <p:cNvSpPr/>
          <p:nvPr/>
        </p:nvSpPr>
        <p:spPr>
          <a:xfrm>
            <a:off x="4389342" y="5526377"/>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If_amdp_marker_hdb</a:t>
            </a:r>
            <a:endParaRPr lang="en-US" dirty="0"/>
          </a:p>
        </p:txBody>
      </p:sp>
      <p:sp>
        <p:nvSpPr>
          <p:cNvPr id="7" name="TextBox 6">
            <a:extLst>
              <a:ext uri="{FF2B5EF4-FFF2-40B4-BE49-F238E27FC236}">
                <a16:creationId xmlns:a16="http://schemas.microsoft.com/office/drawing/2014/main" id="{5B0572D5-76B7-49AA-681B-0D633742DE12}"/>
              </a:ext>
            </a:extLst>
          </p:cNvPr>
          <p:cNvSpPr txBox="1"/>
          <p:nvPr/>
        </p:nvSpPr>
        <p:spPr>
          <a:xfrm>
            <a:off x="8121780" y="3565312"/>
            <a:ext cx="3298547" cy="461665"/>
          </a:xfrm>
          <a:prstGeom prst="rect">
            <a:avLst/>
          </a:prstGeom>
          <a:noFill/>
        </p:spPr>
        <p:txBody>
          <a:bodyPr wrap="square" rtlCol="0">
            <a:spAutoFit/>
          </a:bodyPr>
          <a:lstStyle/>
          <a:p>
            <a:r>
              <a:rPr lang="en-US" b="1" dirty="0"/>
              <a:t>AMDP – SQL Script</a:t>
            </a:r>
          </a:p>
        </p:txBody>
      </p:sp>
    </p:spTree>
    <p:extLst>
      <p:ext uri="{BB962C8B-B14F-4D97-AF65-F5344CB8AC3E}">
        <p14:creationId xmlns:p14="http://schemas.microsoft.com/office/powerpoint/2010/main" val="21625529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Questions</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909310"/>
          </a:xfrm>
          <a:prstGeom prst="rect">
            <a:avLst/>
          </a:prstGeom>
          <a:noFill/>
        </p:spPr>
        <p:txBody>
          <a:bodyPr wrap="square" rtlCol="0">
            <a:spAutoFit/>
          </a:bodyPr>
          <a:lstStyle/>
          <a:p>
            <a:pPr marL="342900" indent="-342900">
              <a:buAutoNum type="arabicPeriod"/>
            </a:pPr>
            <a:r>
              <a:rPr lang="en-US" sz="1800" dirty="0"/>
              <a:t>How to debug an AMDP</a:t>
            </a:r>
          </a:p>
          <a:p>
            <a:pPr lvl="1"/>
            <a:r>
              <a:rPr lang="en-US" sz="1800" dirty="0">
                <a:hlinkClick r:id="rId4"/>
              </a:rPr>
              <a:t>https://www.youtube.com/watch?v=h09XRxhpNXI&amp;list=PLcxqFaocb9WLtnq-rpXbRy5hnKECxr95G&amp;index=69</a:t>
            </a:r>
            <a:endParaRPr lang="en-US" sz="1800" dirty="0"/>
          </a:p>
          <a:p>
            <a:pPr lvl="1"/>
            <a:r>
              <a:rPr lang="en-US" sz="1800" dirty="0">
                <a:hlinkClick r:id="rId5"/>
              </a:rPr>
              <a:t>https://www.youtube.com/watch?v=fpXoTqHLeSo&amp;list=PLcxqFaocb9WLtnq-rpXbRy5hnKECxr95G&amp;index=70</a:t>
            </a:r>
            <a:endParaRPr lang="en-US" sz="1800" dirty="0"/>
          </a:p>
          <a:p>
            <a:pPr lvl="1"/>
            <a:endParaRPr lang="en-US" sz="1800" dirty="0"/>
          </a:p>
          <a:p>
            <a:pPr marL="342900" indent="-342900">
              <a:buAutoNum type="arabicPeriod"/>
            </a:pPr>
            <a:r>
              <a:rPr lang="en-US" sz="1800" dirty="0"/>
              <a:t>Can I pass select option to AMDP</a:t>
            </a:r>
          </a:p>
          <a:p>
            <a:pPr lvl="1"/>
            <a:r>
              <a:rPr lang="en-US" sz="1800" dirty="0">
                <a:hlinkClick r:id="rId6"/>
              </a:rPr>
              <a:t>https://youtu.be/hbtnWi032Z8</a:t>
            </a:r>
            <a:endParaRPr lang="en-US" sz="1800" dirty="0"/>
          </a:p>
          <a:p>
            <a:pPr lvl="1"/>
            <a:endParaRPr lang="en-US" sz="1800" dirty="0"/>
          </a:p>
          <a:p>
            <a:pPr marL="342900" indent="-342900">
              <a:buAutoNum type="arabicPeriod"/>
            </a:pPr>
            <a:r>
              <a:rPr lang="en-US" sz="1800" dirty="0"/>
              <a:t>Can I call another AMDP inside my AMDP</a:t>
            </a:r>
          </a:p>
          <a:p>
            <a:pPr lvl="1"/>
            <a:r>
              <a:rPr lang="en-US" sz="1800" dirty="0">
                <a:hlinkClick r:id="rId7"/>
              </a:rPr>
              <a:t>https://youtu.be/Tm1RFOt0KMY?list=PLcxqFaocb9WLtnq-rpXbRy5hnKECxr95G</a:t>
            </a:r>
            <a:endParaRPr lang="en-US" sz="1800" dirty="0"/>
          </a:p>
          <a:p>
            <a:pPr lvl="1"/>
            <a:r>
              <a:rPr lang="en-US" sz="1800" dirty="0">
                <a:hlinkClick r:id="rId8"/>
              </a:rPr>
              <a:t>https://youtu.be/r2LsDROiJ90?list=PLcxqFaocb9WLtnq-rpXbRy5hnKECxr95G</a:t>
            </a:r>
            <a:endParaRPr lang="en-US" sz="1800" dirty="0"/>
          </a:p>
          <a:p>
            <a:pPr lvl="1"/>
            <a:r>
              <a:rPr lang="en-US" sz="1800" dirty="0">
                <a:hlinkClick r:id="rId9"/>
              </a:rPr>
              <a:t>https://youtu.be/dIMPMNlT7jQ?list=PLcxqFaocb9WLtnq-rpXbRy5hnKECxr95G</a:t>
            </a:r>
            <a:endParaRPr lang="en-US" sz="1800" dirty="0"/>
          </a:p>
          <a:p>
            <a:pPr lvl="1"/>
            <a:endParaRPr lang="en-US" sz="1800" dirty="0"/>
          </a:p>
          <a:p>
            <a:pPr marL="342900" indent="-342900">
              <a:buAutoNum type="arabicPeriod"/>
            </a:pPr>
            <a:r>
              <a:rPr lang="en-US" sz="1800" dirty="0"/>
              <a:t>Can I see another practical AMDP scenario other than OIA, ABAP equivalent of FOR ALL ENTRIES</a:t>
            </a:r>
          </a:p>
          <a:p>
            <a:pPr lvl="1"/>
            <a:r>
              <a:rPr lang="en-US" sz="1800" dirty="0">
                <a:hlinkClick r:id="rId10"/>
              </a:rPr>
              <a:t>https://youtu.be/1JkX-XuSeVE?list=PLcxqFaocb9WLtnq-rpXbRy5hnKECxr95G</a:t>
            </a:r>
            <a:endParaRPr lang="en-US" sz="1800" dirty="0"/>
          </a:p>
          <a:p>
            <a:pPr lvl="1"/>
            <a:endParaRPr lang="en-US" sz="1800" dirty="0"/>
          </a:p>
          <a:p>
            <a:pPr marL="342900" indent="-342900">
              <a:buAutoNum type="arabicPeriod"/>
            </a:pPr>
            <a:r>
              <a:rPr lang="en-US" sz="1800" dirty="0"/>
              <a:t>How to do performance analysis of an AMDP</a:t>
            </a:r>
          </a:p>
          <a:p>
            <a:r>
              <a:rPr lang="en-US" sz="1800" dirty="0">
                <a:hlinkClick r:id="rId11"/>
              </a:rPr>
              <a:t>https://youtu.be/KLgTI1J5d3E</a:t>
            </a:r>
            <a:endParaRPr lang="en-US" sz="1800" dirty="0"/>
          </a:p>
          <a:p>
            <a:endParaRPr lang="en-US" sz="1800" dirty="0"/>
          </a:p>
          <a:p>
            <a:pPr marL="342900" indent="-342900">
              <a:buAutoNum type="arabicPeriod"/>
            </a:pPr>
            <a:endParaRPr lang="en-IN" sz="1800" dirty="0"/>
          </a:p>
        </p:txBody>
      </p:sp>
    </p:spTree>
    <p:extLst>
      <p:ext uri="{BB962C8B-B14F-4D97-AF65-F5344CB8AC3E}">
        <p14:creationId xmlns:p14="http://schemas.microsoft.com/office/powerpoint/2010/main" val="4673108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2862322"/>
          </a:xfrm>
          <a:prstGeom prst="rect">
            <a:avLst/>
          </a:prstGeom>
          <a:noFill/>
        </p:spPr>
        <p:txBody>
          <a:bodyPr wrap="square" rtlCol="0">
            <a:spAutoFit/>
          </a:bodyPr>
          <a:lstStyle/>
          <a:p>
            <a:pPr marL="342900" indent="-342900">
              <a:buFont typeface="Arial" panose="020B0604020202020204" pitchFamily="34" charset="0"/>
              <a:buChar char="•"/>
            </a:pPr>
            <a:r>
              <a:rPr lang="en-US" sz="1800" dirty="0"/>
              <a:t>VDM – Virtual Data Model</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a:t>
            </a:r>
          </a:p>
          <a:p>
            <a:r>
              <a:rPr lang="en-US" sz="1800" dirty="0"/>
              <a:t>--break</a:t>
            </a:r>
          </a:p>
          <a:p>
            <a:pPr marL="342900" indent="-342900">
              <a:buFont typeface="Arial" panose="020B0604020202020204" pitchFamily="34" charset="0"/>
              <a:buChar char="•"/>
            </a:pPr>
            <a:r>
              <a:rPr lang="en-US" sz="1800" dirty="0"/>
              <a:t>Consume CDS in SAC</a:t>
            </a:r>
          </a:p>
          <a:p>
            <a:pPr marL="342900" indent="-342900">
              <a:buFont typeface="Arial" panose="020B0604020202020204" pitchFamily="34" charset="0"/>
              <a:buChar char="•"/>
            </a:pPr>
            <a:r>
              <a:rPr lang="en-US" sz="1800" dirty="0"/>
              <a:t>CDS Security and Steps for securing data</a:t>
            </a:r>
          </a:p>
          <a:p>
            <a:r>
              <a:rPr lang="en-US" sz="1800" dirty="0"/>
              <a:t>--break</a:t>
            </a:r>
          </a:p>
          <a:p>
            <a:pPr marL="342900" indent="-342900">
              <a:buFont typeface="Arial" panose="020B0604020202020204" pitchFamily="34" charset="0"/>
              <a:buChar char="•"/>
            </a:pPr>
            <a:r>
              <a:rPr lang="en-US" sz="1800" dirty="0"/>
              <a:t>Introduction to SQL Script</a:t>
            </a:r>
          </a:p>
          <a:p>
            <a:pPr marL="342900" indent="-342900">
              <a:buFont typeface="Arial" panose="020B0604020202020204" pitchFamily="34" charset="0"/>
              <a:buChar char="•"/>
            </a:pPr>
            <a:r>
              <a:rPr lang="en-US" sz="1800" dirty="0"/>
              <a:t>AMDP</a:t>
            </a:r>
          </a:p>
          <a:p>
            <a:pPr marL="342900" indent="-342900">
              <a:buFont typeface="Arial" panose="020B0604020202020204" pitchFamily="34" charset="0"/>
              <a:buChar char="•"/>
            </a:pPr>
            <a:r>
              <a:rPr lang="en-US" sz="1800" dirty="0"/>
              <a:t>CDS Table Function</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Title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2308324"/>
          </a:xfrm>
          <a:prstGeom prst="rect">
            <a:avLst/>
          </a:prstGeom>
          <a:noFill/>
        </p:spPr>
        <p:txBody>
          <a:bodyPr wrap="square" rtlCol="0">
            <a:spAutoFit/>
          </a:bodyPr>
          <a:lstStyle/>
          <a:p>
            <a:r>
              <a:rPr lang="en-US" sz="1800" b="1" dirty="0"/>
              <a:t>When to create CDS v/s AMDP</a:t>
            </a:r>
          </a:p>
          <a:p>
            <a:pPr marL="285750" indent="-285750">
              <a:buFontTx/>
              <a:buChar char="-"/>
            </a:pPr>
            <a:r>
              <a:rPr lang="en-US" sz="1800" dirty="0"/>
              <a:t>If you are on HANA and CDS is not enough for performance then only you should go </a:t>
            </a:r>
            <a:r>
              <a:rPr lang="en-US" sz="1800" dirty="0" err="1"/>
              <a:t>amdp</a:t>
            </a:r>
            <a:endParaRPr lang="en-US" sz="1800" dirty="0"/>
          </a:p>
          <a:p>
            <a:pPr marL="285750" indent="-285750">
              <a:buFontTx/>
              <a:buChar char="-"/>
            </a:pPr>
            <a:endParaRPr lang="en-US" sz="1800" dirty="0"/>
          </a:p>
          <a:p>
            <a:r>
              <a:rPr lang="en-US" sz="1800" dirty="0"/>
              <a:t>Limitations/Drawbacks of AMDP</a:t>
            </a:r>
          </a:p>
          <a:p>
            <a:pPr marL="285750" indent="-285750">
              <a:buFontTx/>
              <a:buChar char="-"/>
            </a:pPr>
            <a:r>
              <a:rPr lang="en-IN" sz="1800" dirty="0"/>
              <a:t>You need to do client handling yourself</a:t>
            </a:r>
          </a:p>
          <a:p>
            <a:pPr marL="285750" indent="-285750">
              <a:buFontTx/>
              <a:buChar char="-"/>
            </a:pPr>
            <a:r>
              <a:rPr lang="en-IN" sz="1800" dirty="0"/>
              <a:t>You will lose LUW benefit for update scenario</a:t>
            </a:r>
          </a:p>
          <a:p>
            <a:pPr marL="285750" indent="-285750">
              <a:buFontTx/>
              <a:buChar char="-"/>
            </a:pPr>
            <a:r>
              <a:rPr lang="en-IN" sz="1800" dirty="0"/>
              <a:t>Not have data locking concept</a:t>
            </a:r>
          </a:p>
          <a:p>
            <a:pPr marL="285750" indent="-285750">
              <a:buFontTx/>
              <a:buChar char="-"/>
            </a:pPr>
            <a:r>
              <a:rPr lang="en-IN" sz="1800" dirty="0"/>
              <a:t>Debugging is sometime hard to trace runtime issues generic </a:t>
            </a:r>
            <a:r>
              <a:rPr lang="en-IN" sz="1800" dirty="0" err="1"/>
              <a:t>cx_amdp_error</a:t>
            </a:r>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78335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VDM – Virtual data modeling</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692696"/>
            <a:ext cx="11619905" cy="156966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Is a gold standard and best practice to build CDS views in S/4HANA projects. This standard is adopted already by SAP so by learning this you will also be able to understand standard CDS view structures.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we join a project, we would not need any KT from anyone if project follow VDM</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 absence of a colleague, we will be able to manage the development and understand purpose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SAP deliver standard CDS views, they do not share mobile no. of their SAP labs developer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It allows great modularization and the best practices for a scalable project design</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18AA534A-DEAB-85B0-2E98-5006FB288B3C}"/>
              </a:ext>
            </a:extLst>
          </p:cNvPr>
          <p:cNvSpPr/>
          <p:nvPr/>
        </p:nvSpPr>
        <p:spPr>
          <a:xfrm>
            <a:off x="373949" y="2551718"/>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Private</a:t>
            </a:r>
          </a:p>
        </p:txBody>
      </p:sp>
      <p:sp>
        <p:nvSpPr>
          <p:cNvPr id="10" name="Rectangle 9">
            <a:extLst>
              <a:ext uri="{FF2B5EF4-FFF2-40B4-BE49-F238E27FC236}">
                <a16:creationId xmlns:a16="http://schemas.microsoft.com/office/drawing/2014/main" id="{3006D462-B7DF-48F8-2189-72AFB2404526}"/>
              </a:ext>
            </a:extLst>
          </p:cNvPr>
          <p:cNvSpPr/>
          <p:nvPr/>
        </p:nvSpPr>
        <p:spPr>
          <a:xfrm>
            <a:off x="4710171" y="2327452"/>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Interface views</a:t>
            </a:r>
          </a:p>
        </p:txBody>
      </p:sp>
      <p:sp>
        <p:nvSpPr>
          <p:cNvPr id="11" name="Rectangle 10">
            <a:extLst>
              <a:ext uri="{FF2B5EF4-FFF2-40B4-BE49-F238E27FC236}">
                <a16:creationId xmlns:a16="http://schemas.microsoft.com/office/drawing/2014/main" id="{25967FC8-CC93-268B-8571-667B1743886D}"/>
              </a:ext>
            </a:extLst>
          </p:cNvPr>
          <p:cNvSpPr/>
          <p:nvPr/>
        </p:nvSpPr>
        <p:spPr>
          <a:xfrm>
            <a:off x="9046393" y="2574795"/>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Consumption</a:t>
            </a:r>
          </a:p>
        </p:txBody>
      </p:sp>
      <p:sp>
        <p:nvSpPr>
          <p:cNvPr id="12" name="Rectangle 11">
            <a:extLst>
              <a:ext uri="{FF2B5EF4-FFF2-40B4-BE49-F238E27FC236}">
                <a16:creationId xmlns:a16="http://schemas.microsoft.com/office/drawing/2014/main" id="{5112D85B-739B-2A09-9156-BF2974C19D90}"/>
              </a:ext>
            </a:extLst>
          </p:cNvPr>
          <p:cNvSpPr/>
          <p:nvPr/>
        </p:nvSpPr>
        <p:spPr>
          <a:xfrm>
            <a:off x="6598122" y="2982436"/>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Composite</a:t>
            </a:r>
          </a:p>
        </p:txBody>
      </p:sp>
      <p:sp>
        <p:nvSpPr>
          <p:cNvPr id="13" name="Rectangle 12">
            <a:extLst>
              <a:ext uri="{FF2B5EF4-FFF2-40B4-BE49-F238E27FC236}">
                <a16:creationId xmlns:a16="http://schemas.microsoft.com/office/drawing/2014/main" id="{A2DD457D-A2A0-5500-1A6C-ABED021A062B}"/>
              </a:ext>
            </a:extLst>
          </p:cNvPr>
          <p:cNvSpPr/>
          <p:nvPr/>
        </p:nvSpPr>
        <p:spPr>
          <a:xfrm>
            <a:off x="3550443" y="2998282"/>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Basic</a:t>
            </a:r>
          </a:p>
        </p:txBody>
      </p:sp>
      <p:cxnSp>
        <p:nvCxnSpPr>
          <p:cNvPr id="15" name="Connector: Elbow 14">
            <a:extLst>
              <a:ext uri="{FF2B5EF4-FFF2-40B4-BE49-F238E27FC236}">
                <a16:creationId xmlns:a16="http://schemas.microsoft.com/office/drawing/2014/main" id="{D022DCA7-67F1-ABF4-82E3-4025FAD34207}"/>
              </a:ext>
            </a:extLst>
          </p:cNvPr>
          <p:cNvCxnSpPr>
            <a:stCxn id="10" idx="2"/>
            <a:endCxn id="13" idx="0"/>
          </p:cNvCxnSpPr>
          <p:nvPr/>
        </p:nvCxnSpPr>
        <p:spPr>
          <a:xfrm rot="5400000">
            <a:off x="5242310" y="2090261"/>
            <a:ext cx="224266" cy="1591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699FE6-EB06-3152-6997-FD28C166AABB}"/>
              </a:ext>
            </a:extLst>
          </p:cNvPr>
          <p:cNvCxnSpPr>
            <a:stCxn id="10" idx="2"/>
            <a:endCxn id="12" idx="0"/>
          </p:cNvCxnSpPr>
          <p:nvPr/>
        </p:nvCxnSpPr>
        <p:spPr>
          <a:xfrm rot="16200000" flipH="1">
            <a:off x="6774072" y="2150274"/>
            <a:ext cx="208420" cy="1455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374613-8F75-E9B9-E406-FF0AAB31833C}"/>
              </a:ext>
            </a:extLst>
          </p:cNvPr>
          <p:cNvCxnSpPr/>
          <p:nvPr/>
        </p:nvCxnSpPr>
        <p:spPr>
          <a:xfrm>
            <a:off x="3430116" y="2982435"/>
            <a:ext cx="0" cy="3684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2BE48-40F1-14B5-A6CE-737F8FCAF56F}"/>
              </a:ext>
            </a:extLst>
          </p:cNvPr>
          <p:cNvCxnSpPr/>
          <p:nvPr/>
        </p:nvCxnSpPr>
        <p:spPr>
          <a:xfrm>
            <a:off x="8758708" y="2982434"/>
            <a:ext cx="0" cy="3684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29227-71DB-25F8-B402-DCCD1FC34ACA}"/>
              </a:ext>
            </a:extLst>
          </p:cNvPr>
          <p:cNvSpPr txBox="1"/>
          <p:nvPr/>
        </p:nvSpPr>
        <p:spPr>
          <a:xfrm>
            <a:off x="198101" y="2982434"/>
            <a:ext cx="3232014" cy="2308324"/>
          </a:xfrm>
          <a:prstGeom prst="rect">
            <a:avLst/>
          </a:prstGeom>
          <a:noFill/>
        </p:spPr>
        <p:txBody>
          <a:bodyPr wrap="square"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Starts with P_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@VDM.private: true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These are the views built by SAP and reused by SAP itself.</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As a developer we can use private views to build our views but </a:t>
            </a:r>
            <a:r>
              <a:rPr kumimoji="0" lang="en-US" sz="1600" b="1" i="0" u="none" strike="noStrike" kern="1200" cap="none" spc="0" normalizeH="0" baseline="0" noProof="0" dirty="0">
                <a:ln>
                  <a:noFill/>
                </a:ln>
                <a:solidFill>
                  <a:prstClr val="black"/>
                </a:solidFill>
                <a:effectLst/>
                <a:uLnTx/>
                <a:uFillTx/>
                <a:latin typeface="Segoe UI"/>
                <a:ea typeface="+mn-ea"/>
                <a:cs typeface="+mn-cs"/>
              </a:rPr>
              <a:t>we must not?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SAP do not guarantee the stable contract</a:t>
            </a:r>
          </a:p>
        </p:txBody>
      </p:sp>
      <p:sp>
        <p:nvSpPr>
          <p:cNvPr id="66" name="TextBox 65">
            <a:extLst>
              <a:ext uri="{FF2B5EF4-FFF2-40B4-BE49-F238E27FC236}">
                <a16:creationId xmlns:a16="http://schemas.microsoft.com/office/drawing/2014/main" id="{FDAFF4D1-4174-F492-0AAE-5631D21C98D9}"/>
              </a:ext>
            </a:extLst>
          </p:cNvPr>
          <p:cNvSpPr txBox="1"/>
          <p:nvPr/>
        </p:nvSpPr>
        <p:spPr>
          <a:xfrm>
            <a:off x="3550443" y="3501008"/>
            <a:ext cx="5063899" cy="267765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I_, @VDM.viewType : #BASIC, #COMPOSITE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certainly use them in our projects, view on view because contract remains stable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RoR</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Basic views are always used to ready either Pure Master or Pure transaction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If we want combination of master and transaction data we can go with composite views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 composite view can act like a #CUBE view for data analytics. Usually these views are used to aggregate data with @DefaultAggregation annotation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build interface views on top of private(our) or other interface views</a:t>
            </a:r>
          </a:p>
        </p:txBody>
      </p:sp>
      <p:sp>
        <p:nvSpPr>
          <p:cNvPr id="67" name="TextBox 66">
            <a:extLst>
              <a:ext uri="{FF2B5EF4-FFF2-40B4-BE49-F238E27FC236}">
                <a16:creationId xmlns:a16="http://schemas.microsoft.com/office/drawing/2014/main" id="{B66B4C33-8F35-2141-FE4D-41533998AFBC}"/>
              </a:ext>
            </a:extLst>
          </p:cNvPr>
          <p:cNvSpPr txBox="1"/>
          <p:nvPr/>
        </p:nvSpPr>
        <p:spPr>
          <a:xfrm>
            <a:off x="8927464" y="3085726"/>
            <a:ext cx="3044610" cy="2893100"/>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C_, @VDM.viewType : #COMPOSITION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They are used for final consumption for our use case e.g. Fiori App, Analytics, Integration etc.</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Annotations related to final UI and tool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 Data analytics we create with annotation @Analytic.query: true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Which creates a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BeX</a:t>
            </a:r>
            <a:r>
              <a:rPr kumimoji="0" lang="en-US" sz="1400" b="0" i="0" u="none" strike="noStrike" kern="1200" cap="none" spc="0" normalizeH="0" baseline="0" noProof="0" dirty="0">
                <a:ln>
                  <a:noFill/>
                </a:ln>
                <a:solidFill>
                  <a:prstClr val="black"/>
                </a:solidFill>
                <a:effectLst/>
                <a:uLnTx/>
                <a:uFillTx/>
                <a:latin typeface="Segoe UI"/>
                <a:ea typeface="+mn-ea"/>
                <a:cs typeface="+mn-cs"/>
              </a:rPr>
              <a:t> query in SAP S/4HANA.</a:t>
            </a:r>
          </a:p>
        </p:txBody>
      </p:sp>
      <p:cxnSp>
        <p:nvCxnSpPr>
          <p:cNvPr id="69" name="Straight Arrow Connector 68">
            <a:extLst>
              <a:ext uri="{FF2B5EF4-FFF2-40B4-BE49-F238E27FC236}">
                <a16:creationId xmlns:a16="http://schemas.microsoft.com/office/drawing/2014/main" id="{15531614-B3D2-432F-AB96-83D71F214D1A}"/>
              </a:ext>
            </a:extLst>
          </p:cNvPr>
          <p:cNvCxnSpPr>
            <a:stCxn id="9" idx="3"/>
            <a:endCxn id="10" idx="1"/>
          </p:cNvCxnSpPr>
          <p:nvPr/>
        </p:nvCxnSpPr>
        <p:spPr>
          <a:xfrm flipV="1">
            <a:off x="3254269" y="2550734"/>
            <a:ext cx="1455902" cy="22426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528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S/4HANA Embedded Analytics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68838" y="782903"/>
            <a:ext cx="11619905" cy="116955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b="0" i="0" dirty="0">
                <a:solidFill>
                  <a:srgbClr val="475E75"/>
                </a:solidFill>
                <a:effectLst/>
                <a:latin typeface="72" panose="020B0503030000000003" pitchFamily="34" charset="0"/>
              </a:rPr>
              <a:t>It is a collection of SAP Fiori tiles in SAP S/4HANA that enable real time operational reporting. Embedded Analytics uses SAP Fiori as the front-end user interface and SAP has delivered standard content known as Fiori analytical apps for various functional areas.</a:t>
            </a:r>
          </a:p>
          <a:p>
            <a:pPr algn="l"/>
            <a:r>
              <a:rPr lang="en-US" sz="1400" b="1" i="0" dirty="0">
                <a:solidFill>
                  <a:srgbClr val="475E75"/>
                </a:solidFill>
                <a:effectLst/>
                <a:latin typeface="72" panose="020B0503030000000003" pitchFamily="34" charset="0"/>
              </a:rPr>
              <a:t>SAP S/4HANA Embedded Analytics Scope</a:t>
            </a:r>
          </a:p>
          <a:p>
            <a:pPr algn="l"/>
            <a:r>
              <a:rPr lang="en-US" sz="1400" b="0" i="0" dirty="0">
                <a:solidFill>
                  <a:srgbClr val="475E75"/>
                </a:solidFill>
                <a:effectLst/>
                <a:latin typeface="72" panose="020B0503030000000003" pitchFamily="34" charset="0"/>
              </a:rPr>
              <a:t>Business Innovation through Radical Simplification, Agility and Creativity for the Line of Business, Scale and Trust for the Enterprise, Simplify the Platform, Enhance the user experience, Innovate for the future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S/4HANA Embedded Analytics architecture – S/4HANA Blog">
            <a:extLst>
              <a:ext uri="{FF2B5EF4-FFF2-40B4-BE49-F238E27FC236}">
                <a16:creationId xmlns:a16="http://schemas.microsoft.com/office/drawing/2014/main" id="{206015E9-F06D-07B3-B8E6-5133F6313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908" y="2097294"/>
            <a:ext cx="9636535" cy="437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05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SAP Analytics Cloud Integration with CDS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DC5B1CFF-EEBD-4D09-0286-4E996B2D57AA}"/>
              </a:ext>
            </a:extLst>
          </p:cNvPr>
          <p:cNvSpPr/>
          <p:nvPr/>
        </p:nvSpPr>
        <p:spPr>
          <a:xfrm>
            <a:off x="-1" y="5762435"/>
            <a:ext cx="12188825" cy="480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IE" sz="1799" dirty="0">
                <a:solidFill>
                  <a:prstClr val="white"/>
                </a:solidFill>
                <a:latin typeface="Arial" panose="020B0604020202020204" pitchFamily="34" charset="0"/>
                <a:cs typeface="Arial"/>
              </a:rPr>
              <a:t>Accelerate your Enterprise Analytics projects with pre-built analytics from SAP and our Partners</a:t>
            </a:r>
            <a:endParaRPr lang="en-DE" sz="1799" kern="0" dirty="0">
              <a:solidFill>
                <a:prstClr val="white"/>
              </a:solidFill>
              <a:latin typeface="Arial" panose="020B0604020202020204" pitchFamily="34" charset="0"/>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A662FF1B-38A6-436A-F8C8-F7505A52A14D}"/>
              </a:ext>
            </a:extLst>
          </p:cNvPr>
          <p:cNvSpPr/>
          <p:nvPr/>
        </p:nvSpPr>
        <p:spPr>
          <a:xfrm>
            <a:off x="-1" y="1392008"/>
            <a:ext cx="12188825" cy="43704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pic>
        <p:nvPicPr>
          <p:cNvPr id="11" name="Picture 10">
            <a:extLst>
              <a:ext uri="{FF2B5EF4-FFF2-40B4-BE49-F238E27FC236}">
                <a16:creationId xmlns:a16="http://schemas.microsoft.com/office/drawing/2014/main" id="{4CE9CD45-BFCE-04FA-BA12-A6D588745D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551" y="1675222"/>
            <a:ext cx="1453519" cy="786703"/>
          </a:xfrm>
          <a:prstGeom prst="rect">
            <a:avLst/>
          </a:prstGeom>
        </p:spPr>
      </p:pic>
      <p:sp>
        <p:nvSpPr>
          <p:cNvPr id="12" name="Rectangle: Rounded Corners 43">
            <a:extLst>
              <a:ext uri="{FF2B5EF4-FFF2-40B4-BE49-F238E27FC236}">
                <a16:creationId xmlns:a16="http://schemas.microsoft.com/office/drawing/2014/main" id="{0DB8297F-AB1A-FCC8-57B9-0BE482E2916B}"/>
              </a:ext>
            </a:extLst>
          </p:cNvPr>
          <p:cNvSpPr/>
          <p:nvPr/>
        </p:nvSpPr>
        <p:spPr bwMode="gray">
          <a:xfrm>
            <a:off x="613338" y="3998570"/>
            <a:ext cx="2405204" cy="1682079"/>
          </a:xfrm>
          <a:prstGeom prst="rect">
            <a:avLst/>
          </a:prstGeom>
          <a:noFill/>
          <a:ln w="19050" algn="ctr">
            <a:noFill/>
            <a:miter lim="800000"/>
            <a:headEnd/>
            <a:tailEnd/>
          </a:ln>
        </p:spPr>
        <p:txBody>
          <a:bodyPr lIns="89931" tIns="71943" rIns="89931" bIns="71943" rtlCol="0" anchor="ctr"/>
          <a:lstStyle/>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S/4HANA</a:t>
            </a:r>
            <a:endParaRPr lang="en-US" sz="2399" dirty="0">
              <a:solidFill>
                <a:prstClr val="black"/>
              </a:solidFill>
              <a:latin typeface="Arial" panose="020B0604020202020204" pitchFamily="34" charset="0"/>
              <a:ea typeface="Arial Unicode MS"/>
              <a:cs typeface="Arial Unicode MS"/>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C/4HANA</a:t>
            </a:r>
            <a:endParaRPr lang="en-US" sz="1600" kern="0" dirty="0">
              <a:solidFill>
                <a:prstClr val="black"/>
              </a:solidFill>
              <a:latin typeface="Arial" panose="020B0604020202020204" pitchFamily="34" charset="0"/>
              <a:ea typeface="Arial Unicode MS"/>
              <a:cs typeface="Arial"/>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SFSF</a:t>
            </a:r>
            <a:endParaRPr lang="en-US" sz="1600" kern="0" dirty="0">
              <a:solidFill>
                <a:prstClr val="black"/>
              </a:solidFill>
              <a:latin typeface="Arial" panose="020B0604020202020204" pitchFamily="34" charset="0"/>
              <a:ea typeface="Arial Unicode MS"/>
              <a:cs typeface="Arial"/>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Concur </a:t>
            </a: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Ariba</a:t>
            </a: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etc..</a:t>
            </a:r>
          </a:p>
        </p:txBody>
      </p:sp>
      <p:pic>
        <p:nvPicPr>
          <p:cNvPr id="13" name="Picture 2" descr="https://www.sapanalytics.cloud/wp-content/themes/sap/images/home-hero.png">
            <a:extLst>
              <a:ext uri="{FF2B5EF4-FFF2-40B4-BE49-F238E27FC236}">
                <a16:creationId xmlns:a16="http://schemas.microsoft.com/office/drawing/2014/main" id="{300DF5BD-1AAB-C4FE-DAA1-9F7200C84FB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48736" y="1655326"/>
            <a:ext cx="6196790" cy="410710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521D1CA-23F8-CB3E-FAFE-374DF2DF5A66}"/>
              </a:ext>
            </a:extLst>
          </p:cNvPr>
          <p:cNvSpPr/>
          <p:nvPr/>
        </p:nvSpPr>
        <p:spPr>
          <a:xfrm>
            <a:off x="80105" y="3485312"/>
            <a:ext cx="2938438" cy="590623"/>
          </a:xfrm>
          <a:prstGeom prst="rect">
            <a:avLst/>
          </a:prstGeom>
        </p:spPr>
        <p:txBody>
          <a:bodyPr wrap="square" anchor="t">
            <a:spAutoFit/>
          </a:bodyPr>
          <a:lstStyle/>
          <a:p>
            <a:pPr marL="0" lvl="1" algn="r" defTabSz="599175">
              <a:lnSpc>
                <a:spcPct val="90000"/>
              </a:lnSpc>
              <a:spcBef>
                <a:spcPct val="0"/>
              </a:spcBef>
              <a:spcAft>
                <a:spcPts val="450"/>
              </a:spcAft>
              <a:defRPr/>
            </a:pPr>
            <a:r>
              <a:rPr lang="en-US" sz="1749" b="1" dirty="0">
                <a:solidFill>
                  <a:srgbClr val="44546A">
                    <a:lumMod val="75000"/>
                  </a:srgbClr>
                </a:solidFill>
                <a:latin typeface="Arial" panose="020B0604020202020204" pitchFamily="34" charset="0"/>
              </a:rPr>
              <a:t>72 Packages</a:t>
            </a:r>
            <a:br>
              <a:rPr lang="en-US" sz="1749" b="1" dirty="0">
                <a:solidFill>
                  <a:srgbClr val="44546A">
                    <a:lumMod val="75000"/>
                  </a:srgbClr>
                </a:solidFill>
                <a:latin typeface="Arial" panose="020B0604020202020204" pitchFamily="34" charset="0"/>
                <a:ea typeface="Calibri" panose="020F0502020204030204"/>
                <a:cs typeface="Arial" panose="020B0604020202020204" pitchFamily="34" charset="0"/>
              </a:rPr>
            </a:br>
            <a:r>
              <a:rPr lang="en-US" sz="1749" b="1" dirty="0">
                <a:solidFill>
                  <a:srgbClr val="44546A">
                    <a:lumMod val="75000"/>
                  </a:srgbClr>
                </a:solidFill>
                <a:latin typeface="Arial" panose="020B0604020202020204" pitchFamily="34" charset="0"/>
              </a:rPr>
              <a:t>by SAP</a:t>
            </a:r>
          </a:p>
        </p:txBody>
      </p:sp>
      <p:pic>
        <p:nvPicPr>
          <p:cNvPr id="15" name="Picture 14">
            <a:extLst>
              <a:ext uri="{FF2B5EF4-FFF2-40B4-BE49-F238E27FC236}">
                <a16:creationId xmlns:a16="http://schemas.microsoft.com/office/drawing/2014/main" id="{2EA10BC7-A01A-B52B-2BAF-512D6226FA7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389123" y="2584774"/>
            <a:ext cx="1448949" cy="786454"/>
          </a:xfrm>
          <a:prstGeom prst="rect">
            <a:avLst/>
          </a:prstGeom>
        </p:spPr>
      </p:pic>
      <p:pic>
        <p:nvPicPr>
          <p:cNvPr id="16" name="Picture 15">
            <a:extLst>
              <a:ext uri="{FF2B5EF4-FFF2-40B4-BE49-F238E27FC236}">
                <a16:creationId xmlns:a16="http://schemas.microsoft.com/office/drawing/2014/main" id="{F5FF6E7B-65BD-798F-EDA6-C0A2F0121CD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0015" y="2584772"/>
            <a:ext cx="1437470" cy="774280"/>
          </a:xfrm>
          <a:prstGeom prst="rect">
            <a:avLst/>
          </a:prstGeom>
          <a:ln>
            <a:solidFill>
              <a:schemeClr val="tx1"/>
            </a:solidFill>
          </a:ln>
        </p:spPr>
      </p:pic>
      <p:pic>
        <p:nvPicPr>
          <p:cNvPr id="17" name="Picture 16">
            <a:extLst>
              <a:ext uri="{FF2B5EF4-FFF2-40B4-BE49-F238E27FC236}">
                <a16:creationId xmlns:a16="http://schemas.microsoft.com/office/drawing/2014/main" id="{DA9BE8F2-6892-6FF1-ADB8-63B3329AAA2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44758" y="1675222"/>
            <a:ext cx="1464361" cy="786703"/>
          </a:xfrm>
          <a:prstGeom prst="rect">
            <a:avLst/>
          </a:prstGeom>
        </p:spPr>
      </p:pic>
      <p:pic>
        <p:nvPicPr>
          <p:cNvPr id="18" name="Picture 17">
            <a:extLst>
              <a:ext uri="{FF2B5EF4-FFF2-40B4-BE49-F238E27FC236}">
                <a16:creationId xmlns:a16="http://schemas.microsoft.com/office/drawing/2014/main" id="{7F400067-23A6-A876-C6FF-86D8B917F22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180055" y="1675222"/>
            <a:ext cx="1415175" cy="798026"/>
          </a:xfrm>
          <a:prstGeom prst="rect">
            <a:avLst/>
          </a:prstGeom>
        </p:spPr>
      </p:pic>
      <p:pic>
        <p:nvPicPr>
          <p:cNvPr id="19" name="Picture 18">
            <a:extLst>
              <a:ext uri="{FF2B5EF4-FFF2-40B4-BE49-F238E27FC236}">
                <a16:creationId xmlns:a16="http://schemas.microsoft.com/office/drawing/2014/main" id="{34852697-28AC-BE21-8204-2912DC257B0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00674" y="1680839"/>
            <a:ext cx="1464361" cy="781088"/>
          </a:xfrm>
          <a:prstGeom prst="rect">
            <a:avLst/>
          </a:prstGeom>
          <a:noFill/>
          <a:ln w="12700">
            <a:solidFill>
              <a:schemeClr val="tx1"/>
            </a:solidFill>
          </a:ln>
        </p:spPr>
      </p:pic>
      <p:sp>
        <p:nvSpPr>
          <p:cNvPr id="20" name="Rectangle: Rounded Corners 43">
            <a:extLst>
              <a:ext uri="{FF2B5EF4-FFF2-40B4-BE49-F238E27FC236}">
                <a16:creationId xmlns:a16="http://schemas.microsoft.com/office/drawing/2014/main" id="{0903CB6A-DC2B-A927-E6F9-857657592668}"/>
              </a:ext>
            </a:extLst>
          </p:cNvPr>
          <p:cNvSpPr/>
          <p:nvPr/>
        </p:nvSpPr>
        <p:spPr bwMode="gray">
          <a:xfrm>
            <a:off x="9386428" y="4216079"/>
            <a:ext cx="2405204" cy="1682079"/>
          </a:xfrm>
          <a:prstGeom prst="rect">
            <a:avLst/>
          </a:prstGeom>
          <a:noFill/>
          <a:ln w="19050" algn="ctr">
            <a:noFill/>
            <a:miter lim="800000"/>
            <a:headEnd/>
            <a:tailEnd/>
          </a:ln>
        </p:spPr>
        <p:txBody>
          <a:bodyPr lIns="89931" tIns="71943" rIns="89931" bIns="71943" rtlCol="0" anchor="t"/>
          <a:lstStyle/>
          <a:p>
            <a:pPr marL="284395" indent="-284395" defTabSz="1086862" fontAlgn="base">
              <a:lnSpc>
                <a:spcPct val="90000"/>
              </a:lnSpc>
              <a:spcAft>
                <a:spcPct val="0"/>
              </a:spcAft>
              <a:buClr>
                <a:prstClr val="black"/>
              </a:buClr>
              <a:buSzPct val="100000"/>
              <a:buFont typeface="Wingdings" pitchFamily="2" charset="2"/>
              <a:buChar char="§"/>
              <a:defRPr/>
            </a:pPr>
            <a:endParaRPr lang="en-US" sz="1600" kern="0" dirty="0">
              <a:solidFill>
                <a:prstClr val="black"/>
              </a:solidFill>
              <a:latin typeface="Arial" panose="020B0604020202020204" pitchFamily="34" charset="0"/>
              <a:ea typeface="Arial Unicode MS"/>
              <a:cs typeface="Arial Unicode MS"/>
            </a:endParaRPr>
          </a:p>
          <a:p>
            <a:pPr marL="284395" indent="-284395"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data sources</a:t>
            </a:r>
            <a:endParaRPr lang="en-US" sz="2399" dirty="0">
              <a:solidFill>
                <a:prstClr val="black"/>
              </a:solidFill>
              <a:latin typeface="Arial" panose="020B0604020202020204" pitchFamily="34" charset="0"/>
              <a:ea typeface="Arial Unicode MS"/>
              <a:cs typeface="Arial Unicode MS"/>
            </a:endParaRPr>
          </a:p>
          <a:p>
            <a:pPr marL="284395" indent="-284395"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Non-SAP data sources</a:t>
            </a:r>
          </a:p>
        </p:txBody>
      </p:sp>
    </p:spTree>
    <p:extLst>
      <p:ext uri="{BB962C8B-B14F-4D97-AF65-F5344CB8AC3E}">
        <p14:creationId xmlns:p14="http://schemas.microsoft.com/office/powerpoint/2010/main" val="32566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7242</TotalTime>
  <Words>2290</Words>
  <Application>Microsoft Office PowerPoint</Application>
  <PresentationFormat>Custom</PresentationFormat>
  <Paragraphs>306</Paragraphs>
  <Slides>22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vt:lpstr>
      <vt:lpstr>Arial</vt:lpstr>
      <vt:lpstr>Arial Black</vt:lpstr>
      <vt:lpstr>Calibri</vt:lpstr>
      <vt:lpstr>Cooper Black</vt:lpstr>
      <vt:lpstr>Segoe UI</vt:lpstr>
      <vt:lpstr>Segoe UI Black</vt:lpstr>
      <vt:lpstr>Wingdings</vt:lpstr>
      <vt:lpstr>Office Theme</vt:lpstr>
      <vt:lpstr>SAP S/4HANA CDS, BTP Full Stack Training Day 3</vt:lpstr>
      <vt:lpstr>Day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Script</vt:lpstr>
      <vt:lpstr>Types of SQL Script</vt:lpstr>
      <vt:lpstr>Data Flow Graph</vt:lpstr>
      <vt:lpstr>Data types in SQL Script</vt:lpstr>
      <vt:lpstr>Rules of the Game</vt:lpstr>
      <vt:lpstr>PowerPoint Presentation</vt:lpstr>
      <vt:lpstr>AMDP – ABAP managed data procedure</vt:lpstr>
      <vt:lpstr>PowerPoint Presentation</vt:lpstr>
      <vt:lpstr>PowerPoint Presentation</vt:lpstr>
      <vt:lpstr>Questions</vt:lpstr>
      <vt:lpstr>PowerPoint Presentation</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192</cp:revision>
  <dcterms:created xsi:type="dcterms:W3CDTF">2013-09-12T13:05:01Z</dcterms:created>
  <dcterms:modified xsi:type="dcterms:W3CDTF">2024-01-31T07:43:55Z</dcterms:modified>
</cp:coreProperties>
</file>